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24"/>
  </p:notesMasterIdLst>
  <p:handoutMasterIdLst>
    <p:handoutMasterId r:id="rId25"/>
  </p:handoutMasterIdLst>
  <p:sldIdLst>
    <p:sldId id="859" r:id="rId2"/>
    <p:sldId id="829" r:id="rId3"/>
    <p:sldId id="902" r:id="rId4"/>
    <p:sldId id="909" r:id="rId5"/>
    <p:sldId id="903" r:id="rId6"/>
    <p:sldId id="904" r:id="rId7"/>
    <p:sldId id="908" r:id="rId8"/>
    <p:sldId id="706" r:id="rId9"/>
    <p:sldId id="545" r:id="rId10"/>
    <p:sldId id="868" r:id="rId11"/>
    <p:sldId id="869" r:id="rId12"/>
    <p:sldId id="907" r:id="rId13"/>
    <p:sldId id="363" r:id="rId14"/>
    <p:sldId id="911" r:id="rId15"/>
    <p:sldId id="910" r:id="rId16"/>
    <p:sldId id="387" r:id="rId17"/>
    <p:sldId id="912" r:id="rId18"/>
    <p:sldId id="913" r:id="rId19"/>
    <p:sldId id="408" r:id="rId20"/>
    <p:sldId id="407" r:id="rId21"/>
    <p:sldId id="551" r:id="rId22"/>
    <p:sldId id="867" r:id="rId23"/>
  </p:sldIdLst>
  <p:sldSz cx="9144000" cy="6858000" type="screen4x3"/>
  <p:notesSz cx="7010400" cy="9296400"/>
  <p:defaultTextStyle>
    <a:defPPr>
      <a:defRPr lang="en-US"/>
    </a:defPPr>
    <a:lvl1pPr marL="0" algn="l" defTabSz="914168" rtl="0" eaLnBrk="1" latinLnBrk="0" hangingPunct="1">
      <a:defRPr sz="1800" kern="1200">
        <a:solidFill>
          <a:schemeClr val="tx1"/>
        </a:solidFill>
        <a:latin typeface="+mn-lt"/>
        <a:ea typeface="+mn-ea"/>
        <a:cs typeface="+mn-cs"/>
      </a:defRPr>
    </a:lvl1pPr>
    <a:lvl2pPr marL="457084" algn="l" defTabSz="914168" rtl="0" eaLnBrk="1" latinLnBrk="0" hangingPunct="1">
      <a:defRPr sz="1800" kern="1200">
        <a:solidFill>
          <a:schemeClr val="tx1"/>
        </a:solidFill>
        <a:latin typeface="+mn-lt"/>
        <a:ea typeface="+mn-ea"/>
        <a:cs typeface="+mn-cs"/>
      </a:defRPr>
    </a:lvl2pPr>
    <a:lvl3pPr marL="914168" algn="l" defTabSz="914168" rtl="0" eaLnBrk="1" latinLnBrk="0" hangingPunct="1">
      <a:defRPr sz="1800" kern="1200">
        <a:solidFill>
          <a:schemeClr val="tx1"/>
        </a:solidFill>
        <a:latin typeface="+mn-lt"/>
        <a:ea typeface="+mn-ea"/>
        <a:cs typeface="+mn-cs"/>
      </a:defRPr>
    </a:lvl3pPr>
    <a:lvl4pPr marL="1371253" algn="l" defTabSz="914168" rtl="0" eaLnBrk="1" latinLnBrk="0" hangingPunct="1">
      <a:defRPr sz="1800" kern="1200">
        <a:solidFill>
          <a:schemeClr val="tx1"/>
        </a:solidFill>
        <a:latin typeface="+mn-lt"/>
        <a:ea typeface="+mn-ea"/>
        <a:cs typeface="+mn-cs"/>
      </a:defRPr>
    </a:lvl4pPr>
    <a:lvl5pPr marL="1828338" algn="l" defTabSz="914168" rtl="0" eaLnBrk="1" latinLnBrk="0" hangingPunct="1">
      <a:defRPr sz="1800" kern="1200">
        <a:solidFill>
          <a:schemeClr val="tx1"/>
        </a:solidFill>
        <a:latin typeface="+mn-lt"/>
        <a:ea typeface="+mn-ea"/>
        <a:cs typeface="+mn-cs"/>
      </a:defRPr>
    </a:lvl5pPr>
    <a:lvl6pPr marL="2285422" algn="l" defTabSz="914168" rtl="0" eaLnBrk="1" latinLnBrk="0" hangingPunct="1">
      <a:defRPr sz="1800" kern="1200">
        <a:solidFill>
          <a:schemeClr val="tx1"/>
        </a:solidFill>
        <a:latin typeface="+mn-lt"/>
        <a:ea typeface="+mn-ea"/>
        <a:cs typeface="+mn-cs"/>
      </a:defRPr>
    </a:lvl6pPr>
    <a:lvl7pPr marL="2742506" algn="l" defTabSz="914168" rtl="0" eaLnBrk="1" latinLnBrk="0" hangingPunct="1">
      <a:defRPr sz="1800" kern="1200">
        <a:solidFill>
          <a:schemeClr val="tx1"/>
        </a:solidFill>
        <a:latin typeface="+mn-lt"/>
        <a:ea typeface="+mn-ea"/>
        <a:cs typeface="+mn-cs"/>
      </a:defRPr>
    </a:lvl7pPr>
    <a:lvl8pPr marL="3199592" algn="l" defTabSz="914168" rtl="0" eaLnBrk="1" latinLnBrk="0" hangingPunct="1">
      <a:defRPr sz="1800" kern="1200">
        <a:solidFill>
          <a:schemeClr val="tx1"/>
        </a:solidFill>
        <a:latin typeface="+mn-lt"/>
        <a:ea typeface="+mn-ea"/>
        <a:cs typeface="+mn-cs"/>
      </a:defRPr>
    </a:lvl8pPr>
    <a:lvl9pPr marL="3656676" algn="l" defTabSz="91416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7" autoAdjust="0"/>
    <p:restoredTop sz="85509" autoAdjust="0"/>
  </p:normalViewPr>
  <p:slideViewPr>
    <p:cSldViewPr snapToGrid="0" snapToObjects="1">
      <p:cViewPr>
        <p:scale>
          <a:sx n="150" d="100"/>
          <a:sy n="150" d="100"/>
        </p:scale>
        <p:origin x="-672" y="-3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20F79C6-67A0-C549-8761-C9208D27F721}" type="datetimeFigureOut">
              <a:rPr lang="en-US" smtClean="0"/>
              <a:t>7/17/16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46AEFEF-5253-2C46-AD45-7A73AFA4264B}" type="slidenum">
              <a:rPr lang="en-US" smtClean="0"/>
              <a:t>‹#›</a:t>
            </a:fld>
            <a:endParaRPr lang="en-US"/>
          </a:p>
        </p:txBody>
      </p:sp>
    </p:spTree>
    <p:extLst>
      <p:ext uri="{BB962C8B-B14F-4D97-AF65-F5344CB8AC3E}">
        <p14:creationId xmlns:p14="http://schemas.microsoft.com/office/powerpoint/2010/main" val="3633997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F1DCA28F-F878-954B-8B2D-904927C76F0A}" type="datetimeFigureOut">
              <a:rPr lang="en-US" smtClean="0"/>
              <a:t>7/17/16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6B163BB-74B7-1143-A631-A1B6817B44EE}" type="slidenum">
              <a:rPr lang="en-US" smtClean="0"/>
              <a:t>‹#›</a:t>
            </a:fld>
            <a:endParaRPr lang="en-US"/>
          </a:p>
        </p:txBody>
      </p:sp>
    </p:spTree>
    <p:extLst>
      <p:ext uri="{BB962C8B-B14F-4D97-AF65-F5344CB8AC3E}">
        <p14:creationId xmlns:p14="http://schemas.microsoft.com/office/powerpoint/2010/main" val="3314351291"/>
      </p:ext>
    </p:extLst>
  </p:cSld>
  <p:clrMap bg1="lt1" tx1="dk1" bg2="lt2" tx2="dk2" accent1="accent1" accent2="accent2" accent3="accent3" accent4="accent4" accent5="accent5" accent6="accent6" hlink="hlink" folHlink="folHlink"/>
  <p:notesStyle>
    <a:lvl1pPr marL="0" algn="l" defTabSz="457084" rtl="0" eaLnBrk="1" latinLnBrk="0" hangingPunct="1">
      <a:defRPr sz="1200" kern="1200">
        <a:solidFill>
          <a:schemeClr val="tx1"/>
        </a:solidFill>
        <a:latin typeface="+mn-lt"/>
        <a:ea typeface="+mn-ea"/>
        <a:cs typeface="+mn-cs"/>
      </a:defRPr>
    </a:lvl1pPr>
    <a:lvl2pPr marL="457084" algn="l" defTabSz="457084" rtl="0" eaLnBrk="1" latinLnBrk="0" hangingPunct="1">
      <a:defRPr sz="1200" kern="1200">
        <a:solidFill>
          <a:schemeClr val="tx1"/>
        </a:solidFill>
        <a:latin typeface="+mn-lt"/>
        <a:ea typeface="+mn-ea"/>
        <a:cs typeface="+mn-cs"/>
      </a:defRPr>
    </a:lvl2pPr>
    <a:lvl3pPr marL="914168" algn="l" defTabSz="457084" rtl="0" eaLnBrk="1" latinLnBrk="0" hangingPunct="1">
      <a:defRPr sz="1200" kern="1200">
        <a:solidFill>
          <a:schemeClr val="tx1"/>
        </a:solidFill>
        <a:latin typeface="+mn-lt"/>
        <a:ea typeface="+mn-ea"/>
        <a:cs typeface="+mn-cs"/>
      </a:defRPr>
    </a:lvl3pPr>
    <a:lvl4pPr marL="1371253" algn="l" defTabSz="457084" rtl="0" eaLnBrk="1" latinLnBrk="0" hangingPunct="1">
      <a:defRPr sz="1200" kern="1200">
        <a:solidFill>
          <a:schemeClr val="tx1"/>
        </a:solidFill>
        <a:latin typeface="+mn-lt"/>
        <a:ea typeface="+mn-ea"/>
        <a:cs typeface="+mn-cs"/>
      </a:defRPr>
    </a:lvl4pPr>
    <a:lvl5pPr marL="1828338" algn="l" defTabSz="457084" rtl="0" eaLnBrk="1" latinLnBrk="0" hangingPunct="1">
      <a:defRPr sz="1200" kern="1200">
        <a:solidFill>
          <a:schemeClr val="tx1"/>
        </a:solidFill>
        <a:latin typeface="+mn-lt"/>
        <a:ea typeface="+mn-ea"/>
        <a:cs typeface="+mn-cs"/>
      </a:defRPr>
    </a:lvl5pPr>
    <a:lvl6pPr marL="2285422" algn="l" defTabSz="457084" rtl="0" eaLnBrk="1" latinLnBrk="0" hangingPunct="1">
      <a:defRPr sz="1200" kern="1200">
        <a:solidFill>
          <a:schemeClr val="tx1"/>
        </a:solidFill>
        <a:latin typeface="+mn-lt"/>
        <a:ea typeface="+mn-ea"/>
        <a:cs typeface="+mn-cs"/>
      </a:defRPr>
    </a:lvl6pPr>
    <a:lvl7pPr marL="2742506" algn="l" defTabSz="457084" rtl="0" eaLnBrk="1" latinLnBrk="0" hangingPunct="1">
      <a:defRPr sz="1200" kern="1200">
        <a:solidFill>
          <a:schemeClr val="tx1"/>
        </a:solidFill>
        <a:latin typeface="+mn-lt"/>
        <a:ea typeface="+mn-ea"/>
        <a:cs typeface="+mn-cs"/>
      </a:defRPr>
    </a:lvl7pPr>
    <a:lvl8pPr marL="3199592" algn="l" defTabSz="457084" rtl="0" eaLnBrk="1" latinLnBrk="0" hangingPunct="1">
      <a:defRPr sz="1200" kern="1200">
        <a:solidFill>
          <a:schemeClr val="tx1"/>
        </a:solidFill>
        <a:latin typeface="+mn-lt"/>
        <a:ea typeface="+mn-ea"/>
        <a:cs typeface="+mn-cs"/>
      </a:defRPr>
    </a:lvl8pPr>
    <a:lvl9pPr marL="3656676" algn="l" defTabSz="4570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amazon.com/dp/1497567459"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dictionary.reference.com/browse/hashta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smtClean="0"/>
              <a:t>Copyright </a:t>
            </a:r>
            <a:r>
              <a:rPr lang="de-DE" baseline="0" dirty="0" smtClean="0"/>
              <a:t>© Steve Outtrim 2012-2016 All </a:t>
            </a:r>
            <a:r>
              <a:rPr lang="de-DE" baseline="0" dirty="0" err="1" smtClean="0"/>
              <a:t>Rights</a:t>
            </a:r>
            <a:r>
              <a:rPr lang="de-DE" baseline="0" dirty="0" smtClean="0"/>
              <a:t> </a:t>
            </a:r>
            <a:r>
              <a:rPr lang="de-DE" baseline="0" dirty="0" err="1" smtClean="0"/>
              <a:t>Reserved</a:t>
            </a:r>
            <a:endParaRPr lang="de-DE" baseline="0" dirty="0" smtClean="0"/>
          </a:p>
          <a:p>
            <a:endParaRPr lang="de-DE" baseline="0" dirty="0" smtClean="0"/>
          </a:p>
          <a:p>
            <a:r>
              <a:rPr lang="de-DE" baseline="0" dirty="0" smtClean="0"/>
              <a:t>http://</a:t>
            </a:r>
            <a:r>
              <a:rPr lang="de-DE" baseline="0" dirty="0" err="1" smtClean="0"/>
              <a:t>burners.me</a:t>
            </a:r>
            <a:endParaRPr lang="de-DE" baseline="0" dirty="0" smtClean="0"/>
          </a:p>
          <a:p>
            <a:r>
              <a:rPr lang="de-DE" baseline="0" dirty="0" smtClean="0"/>
              <a:t>http://</a:t>
            </a:r>
            <a:r>
              <a:rPr lang="de-DE" baseline="0" dirty="0" err="1" smtClean="0"/>
              <a:t>facebook.com</a:t>
            </a:r>
            <a:r>
              <a:rPr lang="de-DE" baseline="0" dirty="0" smtClean="0"/>
              <a:t>/</a:t>
            </a:r>
            <a:r>
              <a:rPr lang="de-DE" baseline="0" dirty="0" err="1" smtClean="0"/>
              <a:t>burnersme</a:t>
            </a:r>
            <a:endParaRPr lang="de-DE" baseline="0" dirty="0" smtClean="0"/>
          </a:p>
          <a:p>
            <a:r>
              <a:rPr lang="de-DE" baseline="0" dirty="0" err="1" smtClean="0"/>
              <a:t>Twitter</a:t>
            </a:r>
            <a:r>
              <a:rPr lang="de-DE" baseline="0" dirty="0" smtClean="0"/>
              <a:t>  @</a:t>
            </a:r>
            <a:r>
              <a:rPr lang="de-DE" baseline="0" dirty="0" err="1" smtClean="0"/>
              <a:t>burnersdotme</a:t>
            </a:r>
            <a:endParaRPr lang="de-DE" baseline="0" dirty="0" smtClean="0"/>
          </a:p>
          <a:p>
            <a:r>
              <a:rPr lang="de-DE" baseline="0" dirty="0" err="1" smtClean="0"/>
              <a:t>Instagram</a:t>
            </a:r>
            <a:r>
              <a:rPr lang="de-DE" baseline="0" dirty="0" smtClean="0"/>
              <a:t> @</a:t>
            </a:r>
            <a:r>
              <a:rPr lang="de-DE" baseline="0" dirty="0" err="1" smtClean="0"/>
              <a:t>burnersdotme</a:t>
            </a:r>
            <a:r>
              <a:rPr lang="de-DE" baseline="0" dirty="0" smtClean="0"/>
              <a:t> </a:t>
            </a:r>
            <a:endParaRPr lang="en-US" baseline="0" dirty="0" smtClean="0"/>
          </a:p>
          <a:p>
            <a:r>
              <a:rPr lang="en-US" dirty="0" smtClean="0"/>
              <a:t/>
            </a:r>
            <a:br>
              <a:rPr lang="en-US" dirty="0" smtClean="0"/>
            </a:br>
            <a:endParaRPr lang="en-US" dirty="0" smtClean="0"/>
          </a:p>
          <a:p>
            <a:r>
              <a:rPr lang="en-US" dirty="0" smtClean="0"/>
              <a:t>Image by Peter </a:t>
            </a:r>
            <a:r>
              <a:rPr lang="en-US" dirty="0" err="1" smtClean="0"/>
              <a:t>Ruprecht</a:t>
            </a:r>
            <a:r>
              <a:rPr lang="en-US" dirty="0" smtClean="0"/>
              <a:t>, </a:t>
            </a:r>
            <a:r>
              <a:rPr lang="en-US" dirty="0" err="1" smtClean="0"/>
              <a:t>Ruprecht</a:t>
            </a:r>
            <a:r>
              <a:rPr lang="en-US" dirty="0" smtClean="0"/>
              <a:t> Studios</a:t>
            </a:r>
          </a:p>
          <a:p>
            <a:r>
              <a:rPr lang="en-US" dirty="0" err="1" smtClean="0"/>
              <a:t>BalanceVille</a:t>
            </a:r>
            <a:r>
              <a:rPr lang="en-US" baseline="0" dirty="0" smtClean="0"/>
              <a:t> Art Car</a:t>
            </a:r>
          </a:p>
          <a:p>
            <a:endParaRPr lang="en-US" dirty="0" smtClean="0"/>
          </a:p>
          <a:p>
            <a:r>
              <a:rPr lang="en-US" dirty="0" smtClean="0"/>
              <a:t>Unless otherwise noted all images used for educational</a:t>
            </a:r>
            <a:r>
              <a:rPr lang="en-US" baseline="0" dirty="0" smtClean="0"/>
              <a:t> non-profit purposes, under Fair Use provisions. All copyrights belong to their respective owners. Except where otherwise specified, the wording, contents, narrative, structure, and research of this presentation is copyright</a:t>
            </a:r>
            <a:r>
              <a:rPr lang="de-DE" baseline="0" dirty="0" smtClean="0"/>
              <a:t>© Steve Outtrim 2012-2016 ALL RIGHTS RESERVED</a:t>
            </a:r>
            <a:endParaRPr lang="en-US" baseline="0" dirty="0" smtClean="0"/>
          </a:p>
          <a:p>
            <a:endParaRPr lang="en-US" dirty="0" smtClean="0"/>
          </a:p>
          <a:p>
            <a:r>
              <a:rPr lang="en-US" dirty="0" smtClean="0"/>
              <a:t>Please contact</a:t>
            </a:r>
            <a:r>
              <a:rPr lang="en-US" baseline="0" dirty="0" smtClean="0"/>
              <a:t> </a:t>
            </a:r>
            <a:r>
              <a:rPr lang="en-US" baseline="0" dirty="0" err="1" smtClean="0"/>
              <a:t>burners@zos.org</a:t>
            </a:r>
            <a:r>
              <a:rPr lang="en-US" baseline="0" dirty="0" smtClean="0"/>
              <a:t> for attribution or takedown requests</a:t>
            </a:r>
          </a:p>
          <a:p>
            <a:endParaRPr lang="en-US" dirty="0" smtClean="0"/>
          </a:p>
          <a:p>
            <a:r>
              <a:rPr lang="en-US" dirty="0" smtClean="0"/>
              <a:t>Any information that may</a:t>
            </a:r>
            <a:r>
              <a:rPr lang="en-US" baseline="0" dirty="0" smtClean="0"/>
              <a:t> be related to OPSEC of existing or still classified operations is due to mission participants revealing details (particularly in media interviews) which have been reproduced by others on the Internet. Classification markings on any document pertain to the originals, which have been publicly obtained through newspapers, Google, the Internet archive, and other credible sources.</a:t>
            </a:r>
          </a:p>
          <a:p>
            <a:endParaRPr lang="en-US" dirty="0" smtClean="0"/>
          </a:p>
          <a:p>
            <a:endParaRPr lang="en-US" dirty="0" smtClean="0"/>
          </a:p>
          <a:p>
            <a:r>
              <a:rPr lang="en-US" sz="1200" kern="1200" dirty="0" smtClean="0">
                <a:solidFill>
                  <a:schemeClr val="tx1"/>
                </a:solidFill>
                <a:latin typeface="+mn-lt"/>
                <a:ea typeface="+mn-ea"/>
                <a:cs typeface="+mn-cs"/>
              </a:rPr>
              <a:t>From Creative Commons:</a:t>
            </a:r>
          </a:p>
          <a:p>
            <a:endParaRPr lang="en-US" sz="1200" kern="1200" dirty="0" smtClean="0">
              <a:solidFill>
                <a:schemeClr val="tx1"/>
              </a:solidFill>
              <a:latin typeface="+mn-lt"/>
              <a:ea typeface="+mn-ea"/>
              <a:cs typeface="+mn-cs"/>
            </a:endParaRPr>
          </a:p>
          <a:p>
            <a:pPr lvl="1"/>
            <a:r>
              <a:rPr lang="en-US" sz="1200" i="1" kern="1200" dirty="0" smtClean="0">
                <a:solidFill>
                  <a:schemeClr val="tx1"/>
                </a:solidFill>
                <a:latin typeface="+mn-lt"/>
                <a:ea typeface="+mn-ea"/>
                <a:cs typeface="+mn-cs"/>
              </a:rPr>
              <a:t>Generally, a modification rises to the level of an adaptation under copyright law when the modified work is based on the prior work but manifests sufficient new creativity to be copyrightable, such as a translation of a novel from one language to another, or the creation of a screenplay based on a novel.</a:t>
            </a:r>
            <a:endParaRPr lang="en-US" sz="1200" i="0" kern="1200" dirty="0" smtClean="0">
              <a:solidFill>
                <a:schemeClr val="tx1"/>
              </a:solidFill>
              <a:latin typeface="+mn-lt"/>
              <a:ea typeface="+mn-ea"/>
              <a:cs typeface="+mn-cs"/>
            </a:endParaRP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Cropping is very unlikely considered an adaptation (also known as remixes or derivative works). (https://</a:t>
            </a:r>
            <a:r>
              <a:rPr lang="en-US" sz="1200" i="0" kern="1200" dirty="0" err="1" smtClean="0">
                <a:solidFill>
                  <a:schemeClr val="tx1"/>
                </a:solidFill>
                <a:latin typeface="+mn-lt"/>
                <a:ea typeface="+mn-ea"/>
                <a:cs typeface="+mn-cs"/>
              </a:rPr>
              <a:t>www.flickr.com</a:t>
            </a:r>
            <a:r>
              <a:rPr lang="en-US" sz="1200" i="0" kern="1200" dirty="0" smtClean="0">
                <a:solidFill>
                  <a:schemeClr val="tx1"/>
                </a:solidFill>
                <a:latin typeface="+mn-lt"/>
                <a:ea typeface="+mn-ea"/>
                <a:cs typeface="+mn-cs"/>
              </a:rPr>
              <a:t>/help/forum/en-us/72157647717959075/)</a:t>
            </a:r>
          </a:p>
          <a:p>
            <a:endParaRPr lang="en-US" sz="1200" i="0" kern="1200" dirty="0" smtClean="0">
              <a:solidFill>
                <a:schemeClr val="tx1"/>
              </a:solidFill>
              <a:latin typeface="+mn-lt"/>
              <a:ea typeface="+mn-ea"/>
              <a:cs typeface="+mn-cs"/>
            </a:endParaRPr>
          </a:p>
          <a:p>
            <a:r>
              <a:rPr lang="en-US" dirty="0" smtClean="0"/>
              <a:t>Any cropping</a:t>
            </a:r>
            <a:r>
              <a:rPr lang="en-US" baseline="0" dirty="0" smtClean="0"/>
              <a:t> or size adjustment performed to any image is purely for the purposes of presentation and does not represent any claim by the author to have created a derivative work upon said copyright.</a:t>
            </a:r>
            <a:br>
              <a:rPr lang="en-US" baseline="0" dirty="0" smtClean="0"/>
            </a:br>
            <a:r>
              <a:rPr lang="en-US" baseline="0" dirty="0" smtClean="0"/>
              <a:t/>
            </a:r>
            <a:br>
              <a:rPr lang="en-US" baseline="0" dirty="0" smtClean="0"/>
            </a:br>
            <a:r>
              <a:rPr lang="en-US" baseline="0" dirty="0" smtClean="0"/>
              <a:t>Recommended reading:</a:t>
            </a:r>
          </a:p>
          <a:p>
            <a:endParaRPr lang="en-US" baseline="0" dirty="0" smtClean="0"/>
          </a:p>
          <a:p>
            <a:r>
              <a:rPr lang="en-US" baseline="0" dirty="0" smtClean="0"/>
              <a:t>http://</a:t>
            </a:r>
            <a:r>
              <a:rPr lang="en-US" baseline="0" dirty="0" err="1" smtClean="0"/>
              <a:t>schillerinstitute.org</a:t>
            </a:r>
            <a:r>
              <a:rPr lang="en-US" baseline="0" dirty="0" smtClean="0"/>
              <a:t>/fid_91-96/921_frankfurt.html</a:t>
            </a:r>
          </a:p>
          <a:p>
            <a:r>
              <a:rPr lang="en-US" baseline="0" dirty="0" smtClean="0"/>
              <a:t>http://</a:t>
            </a:r>
            <a:r>
              <a:rPr lang="en-US" baseline="0" dirty="0" err="1" smtClean="0"/>
              <a:t>www.gnosticmedia.com</a:t>
            </a:r>
            <a:r>
              <a:rPr lang="en-US" baseline="0" dirty="0" smtClean="0"/>
              <a:t>/manufacturing-the-deadhead-a-product-of-social-engineering-by-joe-atwill-and-jan-irvin/</a:t>
            </a:r>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1</a:t>
            </a:fld>
            <a:endParaRPr lang="en-US"/>
          </a:p>
        </p:txBody>
      </p:sp>
    </p:spTree>
    <p:extLst>
      <p:ext uri="{BB962C8B-B14F-4D97-AF65-F5344CB8AC3E}">
        <p14:creationId xmlns:p14="http://schemas.microsoft.com/office/powerpoint/2010/main" val="398816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0" u="none" strike="noStrike" kern="1200" baseline="0" dirty="0" smtClean="0">
                <a:solidFill>
                  <a:schemeClr val="tx1"/>
                </a:solidFill>
                <a:latin typeface="+mn-lt"/>
                <a:ea typeface="+mn-ea"/>
                <a:cs typeface="+mn-cs"/>
              </a:rPr>
              <a:t>Clip: [SH021] Aquino Nazi Dagger and </a:t>
            </a:r>
            <a:r>
              <a:rPr lang="en-US" b="0" i="0" u="none" strike="noStrike" kern="1200" baseline="0" dirty="0" err="1" smtClean="0">
                <a:solidFill>
                  <a:schemeClr val="tx1"/>
                </a:solidFill>
                <a:latin typeface="+mn-lt"/>
                <a:ea typeface="+mn-ea"/>
                <a:cs typeface="+mn-cs"/>
              </a:rPr>
              <a:t>Wewelsburg</a:t>
            </a:r>
            <a:r>
              <a:rPr lang="en-US" b="0" i="0" u="none" strike="noStrike" kern="1200" baseline="0" dirty="0" smtClean="0">
                <a:solidFill>
                  <a:schemeClr val="tx1"/>
                </a:solidFill>
                <a:latin typeface="+mn-lt"/>
                <a:ea typeface="+mn-ea"/>
                <a:cs typeface="+mn-cs"/>
              </a:rPr>
              <a:t> https://</a:t>
            </a:r>
            <a:r>
              <a:rPr lang="en-US" b="0" i="0" u="none" strike="noStrike" kern="1200" baseline="0" dirty="0" err="1" smtClean="0">
                <a:solidFill>
                  <a:schemeClr val="tx1"/>
                </a:solidFill>
                <a:latin typeface="+mn-lt"/>
                <a:ea typeface="+mn-ea"/>
                <a:cs typeface="+mn-cs"/>
              </a:rPr>
              <a:t>vimeo.com</a:t>
            </a:r>
            <a:r>
              <a:rPr lang="en-US" b="0" i="0" u="none" strike="noStrike" kern="1200" baseline="0" dirty="0" smtClean="0">
                <a:solidFill>
                  <a:schemeClr val="tx1"/>
                </a:solidFill>
                <a:latin typeface="+mn-lt"/>
                <a:ea typeface="+mn-ea"/>
                <a:cs typeface="+mn-cs"/>
              </a:rPr>
              <a:t>/164360745</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Image: https://</a:t>
            </a:r>
            <a:r>
              <a:rPr lang="en-US" b="0" i="0" u="none" strike="noStrike" kern="1200" baseline="0" dirty="0" err="1" smtClean="0">
                <a:solidFill>
                  <a:schemeClr val="tx1"/>
                </a:solidFill>
                <a:latin typeface="+mn-lt"/>
                <a:ea typeface="+mn-ea"/>
                <a:cs typeface="+mn-cs"/>
              </a:rPr>
              <a:t>mindcontrolblackassassins.com</a:t>
            </a:r>
            <a:r>
              <a:rPr lang="en-US" b="0" i="0" u="none" strike="noStrike" kern="1200" baseline="0" dirty="0" smtClean="0">
                <a:solidFill>
                  <a:schemeClr val="tx1"/>
                </a:solidFill>
                <a:latin typeface="+mn-lt"/>
                <a:ea typeface="+mn-ea"/>
                <a:cs typeface="+mn-cs"/>
              </a:rPr>
              <a:t>/2013/07/22/george-zimmerman-the-shadow-of-himmler-cia-mk-ultra-and-the-providence-of-god/</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Account of magic rituals, book burning, occult </a:t>
            </a:r>
            <a:r>
              <a:rPr lang="en-US" b="0" i="0" u="none" strike="noStrike" kern="1200" baseline="0" dirty="0" err="1" smtClean="0">
                <a:solidFill>
                  <a:schemeClr val="tx1"/>
                </a:solidFill>
                <a:latin typeface="+mn-lt"/>
                <a:ea typeface="+mn-ea"/>
                <a:cs typeface="+mn-cs"/>
              </a:rPr>
              <a:t>grimoires</a:t>
            </a:r>
            <a:r>
              <a:rPr lang="en-US" b="0" i="0" u="none" strike="noStrike" kern="1200" baseline="0" dirty="0" smtClean="0">
                <a:solidFill>
                  <a:schemeClr val="tx1"/>
                </a:solidFill>
                <a:latin typeface="+mn-lt"/>
                <a:ea typeface="+mn-ea"/>
                <a:cs typeface="+mn-cs"/>
              </a:rPr>
              <a:t> from Department of Defense Librarian Douglas Dietrich, who was Colonel Aquino’s personal librarian for 10 years. Interview with Sean Stone: https://</a:t>
            </a:r>
            <a:r>
              <a:rPr lang="en-US" b="0" i="0" u="none" strike="noStrike" kern="1200" baseline="0" dirty="0" err="1" smtClean="0">
                <a:solidFill>
                  <a:schemeClr val="tx1"/>
                </a:solidFill>
                <a:latin typeface="+mn-lt"/>
                <a:ea typeface="+mn-ea"/>
                <a:cs typeface="+mn-cs"/>
              </a:rPr>
              <a:t>www.youtube.com</a:t>
            </a:r>
            <a:r>
              <a:rPr lang="en-US" b="0" i="0" u="none" strike="noStrike" kern="1200" baseline="0" dirty="0" smtClean="0">
                <a:solidFill>
                  <a:schemeClr val="tx1"/>
                </a:solidFill>
                <a:latin typeface="+mn-lt"/>
                <a:ea typeface="+mn-ea"/>
                <a:cs typeface="+mn-cs"/>
              </a:rPr>
              <a:t>/</a:t>
            </a:r>
            <a:r>
              <a:rPr lang="en-US" b="0" i="0" u="none" strike="noStrike" kern="1200" baseline="0" dirty="0" err="1" smtClean="0">
                <a:solidFill>
                  <a:schemeClr val="tx1"/>
                </a:solidFill>
                <a:latin typeface="+mn-lt"/>
                <a:ea typeface="+mn-ea"/>
                <a:cs typeface="+mn-cs"/>
              </a:rPr>
              <a:t>watch?v</a:t>
            </a:r>
            <a:r>
              <a:rPr lang="en-US" b="0" i="0" u="none" strike="noStrike" kern="1200" baseline="0" dirty="0" smtClean="0">
                <a:solidFill>
                  <a:schemeClr val="tx1"/>
                </a:solidFill>
                <a:latin typeface="+mn-lt"/>
                <a:ea typeface="+mn-ea"/>
                <a:cs typeface="+mn-cs"/>
              </a:rPr>
              <a:t>=ACNt2uJb2cc</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Account of </a:t>
            </a:r>
            <a:r>
              <a:rPr lang="en-US" b="0" i="0" u="none" strike="noStrike" kern="1200" baseline="0" dirty="0" err="1" smtClean="0">
                <a:solidFill>
                  <a:schemeClr val="tx1"/>
                </a:solidFill>
                <a:latin typeface="+mn-lt"/>
                <a:ea typeface="+mn-ea"/>
                <a:cs typeface="+mn-cs"/>
              </a:rPr>
              <a:t>Wewelsburg</a:t>
            </a:r>
            <a:r>
              <a:rPr lang="en-US" b="0" i="0" u="none" strike="noStrike" kern="1200" baseline="0" dirty="0" smtClean="0">
                <a:solidFill>
                  <a:schemeClr val="tx1"/>
                </a:solidFill>
                <a:latin typeface="+mn-lt"/>
                <a:ea typeface="+mn-ea"/>
                <a:cs typeface="+mn-cs"/>
              </a:rPr>
              <a:t> castle rituals in Nazi SS leader Heinrich Himmler’s Black </a:t>
            </a:r>
            <a:r>
              <a:rPr lang="en-US" b="0" i="0" u="none" strike="noStrike" kern="1200" baseline="0" dirty="0" err="1" smtClean="0">
                <a:solidFill>
                  <a:schemeClr val="tx1"/>
                </a:solidFill>
                <a:latin typeface="+mn-lt"/>
                <a:ea typeface="+mn-ea"/>
                <a:cs typeface="+mn-cs"/>
              </a:rPr>
              <a:t>Magick</a:t>
            </a:r>
            <a:r>
              <a:rPr lang="en-US" b="0" i="0" u="none" strike="noStrike" kern="1200" baseline="0" dirty="0" smtClean="0">
                <a:solidFill>
                  <a:schemeClr val="tx1"/>
                </a:solidFill>
                <a:latin typeface="+mn-lt"/>
                <a:ea typeface="+mn-ea"/>
                <a:cs typeface="+mn-cs"/>
              </a:rPr>
              <a:t> Chamber : </a:t>
            </a:r>
            <a:r>
              <a:rPr lang="en-US" b="0" i="0" u="none" strike="noStrike" kern="1200" baseline="0" dirty="0" err="1" smtClean="0">
                <a:solidFill>
                  <a:schemeClr val="tx1"/>
                </a:solidFill>
                <a:latin typeface="+mn-lt"/>
                <a:ea typeface="+mn-ea"/>
                <a:cs typeface="+mn-cs"/>
              </a:rPr>
              <a:t>Dr</a:t>
            </a:r>
            <a:r>
              <a:rPr lang="en-US" b="0" i="0" u="none" strike="noStrike" kern="1200" baseline="0" dirty="0" smtClean="0">
                <a:solidFill>
                  <a:schemeClr val="tx1"/>
                </a:solidFill>
                <a:latin typeface="+mn-lt"/>
                <a:ea typeface="+mn-ea"/>
                <a:cs typeface="+mn-cs"/>
              </a:rPr>
              <a:t> Michael A Aquino and Lilith Aquino Interview https://</a:t>
            </a:r>
            <a:r>
              <a:rPr lang="en-US" b="0" i="0" u="none" strike="noStrike" kern="1200" baseline="0" dirty="0" err="1" smtClean="0">
                <a:solidFill>
                  <a:schemeClr val="tx1"/>
                </a:solidFill>
                <a:latin typeface="+mn-lt"/>
                <a:ea typeface="+mn-ea"/>
                <a:cs typeface="+mn-cs"/>
              </a:rPr>
              <a:t>www.youtube.com</a:t>
            </a:r>
            <a:r>
              <a:rPr lang="en-US" b="0" i="0" u="none" strike="noStrike" kern="1200" baseline="0" dirty="0" smtClean="0">
                <a:solidFill>
                  <a:schemeClr val="tx1"/>
                </a:solidFill>
                <a:latin typeface="+mn-lt"/>
                <a:ea typeface="+mn-ea"/>
                <a:cs typeface="+mn-cs"/>
              </a:rPr>
              <a:t>/</a:t>
            </a:r>
            <a:r>
              <a:rPr lang="en-US" b="0" i="0" u="none" strike="noStrike" kern="1200" baseline="0" dirty="0" err="1" smtClean="0">
                <a:solidFill>
                  <a:schemeClr val="tx1"/>
                </a:solidFill>
                <a:latin typeface="+mn-lt"/>
                <a:ea typeface="+mn-ea"/>
                <a:cs typeface="+mn-cs"/>
              </a:rPr>
              <a:t>watch?v</a:t>
            </a:r>
            <a:r>
              <a:rPr lang="en-US" b="0" i="0" u="none" strike="noStrike" kern="1200" baseline="0" dirty="0" smtClean="0">
                <a:solidFill>
                  <a:schemeClr val="tx1"/>
                </a:solidFill>
                <a:latin typeface="+mn-lt"/>
                <a:ea typeface="+mn-ea"/>
                <a:cs typeface="+mn-cs"/>
              </a:rPr>
              <a:t>=8GI8XThaJrk </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Aquino says (YouTube comments, 2015):</a:t>
            </a:r>
          </a:p>
          <a:p>
            <a:pPr lvl="1"/>
            <a:r>
              <a:rPr lang="en-US" sz="1200" i="1" kern="1200" dirty="0" smtClean="0">
                <a:solidFill>
                  <a:schemeClr val="tx1"/>
                </a:solidFill>
                <a:effectLst/>
                <a:latin typeface="+mn-lt"/>
                <a:ea typeface="+mn-ea"/>
                <a:cs typeface="+mn-cs"/>
              </a:rPr>
              <a:t> My experiences at the </a:t>
            </a:r>
            <a:r>
              <a:rPr lang="en-US" sz="1200" i="1" kern="1200" dirty="0" err="1" smtClean="0">
                <a:solidFill>
                  <a:schemeClr val="tx1"/>
                </a:solidFill>
                <a:effectLst/>
                <a:latin typeface="+mn-lt"/>
                <a:ea typeface="+mn-ea"/>
                <a:cs typeface="+mn-cs"/>
              </a:rPr>
              <a:t>Wewelsburg</a:t>
            </a:r>
            <a:r>
              <a:rPr lang="en-US" sz="1200" i="1" kern="1200" dirty="0" smtClean="0">
                <a:solidFill>
                  <a:schemeClr val="tx1"/>
                </a:solidFill>
                <a:effectLst/>
                <a:latin typeface="+mn-lt"/>
                <a:ea typeface="+mn-ea"/>
                <a:cs typeface="+mn-cs"/>
              </a:rPr>
              <a:t> Castle are detailed in my memoir of the Temple of Set: </a:t>
            </a:r>
            <a:r>
              <a:rPr lang="en-US" sz="1200" i="1" u="sng" kern="1200" dirty="0" smtClean="0">
                <a:solidFill>
                  <a:schemeClr val="tx1"/>
                </a:solidFill>
                <a:effectLst/>
                <a:latin typeface="+mn-lt"/>
                <a:ea typeface="+mn-ea"/>
                <a:cs typeface="+mn-cs"/>
                <a:hlinkClick r:id="rId3"/>
              </a:rPr>
              <a:t>http://www.amazon.com/dp/1497567459</a:t>
            </a:r>
            <a:r>
              <a:rPr lang="en-US" sz="1200" i="1"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The Castle and its specialized chambers had nothing whatever to do with evil. Himmler's intention was to recreate the Grail Castle of Wagner's Parsifal, and to materialize the Grail therein. It was to be a laboratory of the Gateway to the Soul. </a:t>
            </a:r>
            <a:endParaRPr lang="en-US" b="0" i="0" u="none" strike="noStrike" kern="1200" baseline="0" dirty="0" smtClean="0">
              <a:solidFill>
                <a:schemeClr val="tx1"/>
              </a:solidFill>
              <a:latin typeface="+mn-lt"/>
              <a:ea typeface="+mn-ea"/>
              <a:cs typeface="+mn-cs"/>
            </a:endParaRP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Also: http://</a:t>
            </a:r>
            <a:r>
              <a:rPr lang="en-US" b="0" i="0" u="none" strike="noStrike" kern="1200" baseline="0" dirty="0" err="1" smtClean="0">
                <a:solidFill>
                  <a:schemeClr val="tx1"/>
                </a:solidFill>
                <a:latin typeface="+mn-lt"/>
                <a:ea typeface="+mn-ea"/>
                <a:cs typeface="+mn-cs"/>
              </a:rPr>
              <a:t>www.larouchepub.com</a:t>
            </a:r>
            <a:r>
              <a:rPr lang="en-US" b="0" i="0" u="none" strike="noStrike" kern="1200" baseline="0" dirty="0" smtClean="0">
                <a:solidFill>
                  <a:schemeClr val="tx1"/>
                </a:solidFill>
                <a:latin typeface="+mn-lt"/>
                <a:ea typeface="+mn-ea"/>
                <a:cs typeface="+mn-cs"/>
              </a:rPr>
              <a:t>/other/2005/3233aquino_profile.html</a:t>
            </a:r>
          </a:p>
          <a:p>
            <a:pPr lvl="1"/>
            <a:r>
              <a:rPr lang="en-US" b="0" i="1" u="none" strike="noStrike" kern="1200" baseline="0" dirty="0" smtClean="0">
                <a:solidFill>
                  <a:schemeClr val="tx1"/>
                </a:solidFill>
                <a:latin typeface="+mn-lt"/>
                <a:ea typeface="+mn-ea"/>
                <a:cs typeface="+mn-cs"/>
              </a:rPr>
              <a:t>the Pentagon had already given its de facto blessings to Aquino's long-standing public association with the Church of Satan and his own successor "church," the Temple of Set. This, despite the fact that Aquino's Satanic activities involved overt support for neo-Nazi movements in the United States and Europe. On Oct. 10, 1983, while travelling in West Germany on "official NATO business," Aquino had staged a Satanic "working" at the </a:t>
            </a:r>
            <a:r>
              <a:rPr lang="en-US" b="0" i="1" u="none" strike="noStrike" kern="1200" baseline="0" dirty="0" err="1" smtClean="0">
                <a:solidFill>
                  <a:schemeClr val="tx1"/>
                </a:solidFill>
                <a:latin typeface="+mn-lt"/>
                <a:ea typeface="+mn-ea"/>
                <a:cs typeface="+mn-cs"/>
              </a:rPr>
              <a:t>Wewelsburg</a:t>
            </a:r>
            <a:r>
              <a:rPr lang="en-US" b="0" i="1" u="none" strike="noStrike" kern="1200" baseline="0" dirty="0" smtClean="0">
                <a:solidFill>
                  <a:schemeClr val="tx1"/>
                </a:solidFill>
                <a:latin typeface="+mn-lt"/>
                <a:ea typeface="+mn-ea"/>
                <a:cs typeface="+mn-cs"/>
              </a:rPr>
              <a:t> Castle in Bavaria. Aquino wrote a lengthy account of the ritual, in which he invoked Nazi SS chief Heinrich Himmler: "As the </a:t>
            </a:r>
            <a:r>
              <a:rPr lang="en-US" b="0" i="1" u="none" strike="noStrike" kern="1200" baseline="0" dirty="0" err="1" smtClean="0">
                <a:solidFill>
                  <a:schemeClr val="tx1"/>
                </a:solidFill>
                <a:latin typeface="+mn-lt"/>
                <a:ea typeface="+mn-ea"/>
                <a:cs typeface="+mn-cs"/>
              </a:rPr>
              <a:t>Wewelsburg</a:t>
            </a:r>
            <a:r>
              <a:rPr lang="en-US" b="0" i="1" u="none" strike="noStrike" kern="1200" baseline="0" dirty="0" smtClean="0">
                <a:solidFill>
                  <a:schemeClr val="tx1"/>
                </a:solidFill>
                <a:latin typeface="+mn-lt"/>
                <a:ea typeface="+mn-ea"/>
                <a:cs typeface="+mn-cs"/>
              </a:rPr>
              <a:t> was conceived by Heinrich Himmler to be the '</a:t>
            </a:r>
            <a:r>
              <a:rPr lang="en-US" b="0" i="1" u="none" strike="noStrike" kern="1200" baseline="0" dirty="0" err="1" smtClean="0">
                <a:solidFill>
                  <a:schemeClr val="tx1"/>
                </a:solidFill>
                <a:latin typeface="+mn-lt"/>
                <a:ea typeface="+mn-ea"/>
                <a:cs typeface="+mn-cs"/>
              </a:rPr>
              <a:t>Mittelpunkt</a:t>
            </a:r>
            <a:r>
              <a:rPr lang="en-US" b="0" i="1" u="none" strike="noStrike" kern="1200" baseline="0" dirty="0" smtClean="0">
                <a:solidFill>
                  <a:schemeClr val="tx1"/>
                </a:solidFill>
                <a:latin typeface="+mn-lt"/>
                <a:ea typeface="+mn-ea"/>
                <a:cs typeface="+mn-cs"/>
              </a:rPr>
              <a:t> der Welt' ('Middle of the World'), and as the focus of the Hall of the Dead was to be the Gate of that Center, to summon the Powers of Darkness at their most powerful locus."</a:t>
            </a:r>
          </a:p>
          <a:p>
            <a:pPr lvl="1"/>
            <a:endParaRPr lang="en-US" b="0" i="1" u="none" strike="noStrike" kern="1200" baseline="0" dirty="0" smtClean="0">
              <a:solidFill>
                <a:schemeClr val="tx1"/>
              </a:solidFill>
              <a:latin typeface="+mn-lt"/>
              <a:ea typeface="+mn-ea"/>
              <a:cs typeface="+mn-cs"/>
            </a:endParaRPr>
          </a:p>
          <a:p>
            <a:pPr lvl="1"/>
            <a:r>
              <a:rPr lang="en-US" b="0" i="1" u="none" strike="noStrike" kern="1200" baseline="0" dirty="0" smtClean="0">
                <a:solidFill>
                  <a:schemeClr val="tx1"/>
                </a:solidFill>
                <a:latin typeface="+mn-lt"/>
                <a:ea typeface="+mn-ea"/>
                <a:cs typeface="+mn-cs"/>
              </a:rPr>
              <a:t>As early as April 1978, the U.S. Army had circulated A Handbook for Chaplains "to facilitate the provision of religious activities." Both the Church of Satan and the Temple of Set were listed among the "other" religions to be tolerated inside the U.S. military. A section of the handbook dealing with Satanism stated, "Often confused with witchcraft, Satanism is the worship of Satan (also known as </a:t>
            </a:r>
            <a:r>
              <a:rPr lang="en-US" b="0" i="1" u="none" strike="noStrike" kern="1200" baseline="0" dirty="0" err="1" smtClean="0">
                <a:solidFill>
                  <a:schemeClr val="tx1"/>
                </a:solidFill>
                <a:latin typeface="+mn-lt"/>
                <a:ea typeface="+mn-ea"/>
                <a:cs typeface="+mn-cs"/>
              </a:rPr>
              <a:t>Baphomet</a:t>
            </a:r>
            <a:r>
              <a:rPr lang="en-US" b="0" i="1" u="none" strike="noStrike" kern="1200" baseline="0" dirty="0" smtClean="0">
                <a:solidFill>
                  <a:schemeClr val="tx1"/>
                </a:solidFill>
                <a:latin typeface="+mn-lt"/>
                <a:ea typeface="+mn-ea"/>
                <a:cs typeface="+mn-cs"/>
              </a:rPr>
              <a:t> or Lucifer). Classical Satanism, often involving 'black masses,' human sacrifices, and other sacrilegious or illegal acts, is now rare. Modern Satanism is based on both the knowledge of ritual </a:t>
            </a:r>
            <a:r>
              <a:rPr lang="en-US" b="0" i="1" u="none" strike="noStrike" kern="1200" baseline="0" dirty="0" err="1" smtClean="0">
                <a:solidFill>
                  <a:schemeClr val="tx1"/>
                </a:solidFill>
                <a:latin typeface="+mn-lt"/>
                <a:ea typeface="+mn-ea"/>
                <a:cs typeface="+mn-cs"/>
              </a:rPr>
              <a:t>magick</a:t>
            </a:r>
            <a:r>
              <a:rPr lang="en-US" b="0" i="1" u="none" strike="noStrike" kern="1200" baseline="0" dirty="0" smtClean="0">
                <a:solidFill>
                  <a:schemeClr val="tx1"/>
                </a:solidFill>
                <a:latin typeface="+mn-lt"/>
                <a:ea typeface="+mn-ea"/>
                <a:cs typeface="+mn-cs"/>
              </a:rPr>
              <a:t> and the 'anti-establishment' mood of the 1960s. It is related to classical Satanism more in image than substance, and generally focuses on 'rational self-interest with ritualistic trappings.' ”</a:t>
            </a:r>
          </a:p>
          <a:p>
            <a:pPr lvl="1"/>
            <a:endParaRPr lang="en-US" b="0" i="1"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Another account of </a:t>
            </a:r>
            <a:r>
              <a:rPr lang="en-US" b="0" i="0" u="none" strike="noStrike" kern="1200" baseline="0" dirty="0" err="1" smtClean="0">
                <a:solidFill>
                  <a:schemeClr val="tx1"/>
                </a:solidFill>
                <a:latin typeface="+mn-lt"/>
                <a:ea typeface="+mn-ea"/>
                <a:cs typeface="+mn-cs"/>
              </a:rPr>
              <a:t>Wewelsburg</a:t>
            </a:r>
            <a:r>
              <a:rPr lang="en-US" b="0" i="0" u="none" strike="noStrike" kern="1200" baseline="0" dirty="0" smtClean="0">
                <a:solidFill>
                  <a:schemeClr val="tx1"/>
                </a:solidFill>
                <a:latin typeface="+mn-lt"/>
                <a:ea typeface="+mn-ea"/>
                <a:cs typeface="+mn-cs"/>
              </a:rPr>
              <a:t>, from Unholy Alliance: A History of Nazi Involvement With the Occult by Peter </a:t>
            </a:r>
            <a:r>
              <a:rPr lang="en-US" b="0" i="0" u="none" strike="noStrike" kern="1200" baseline="0" dirty="0" err="1" smtClean="0">
                <a:solidFill>
                  <a:schemeClr val="tx1"/>
                </a:solidFill>
                <a:latin typeface="+mn-lt"/>
                <a:ea typeface="+mn-ea"/>
                <a:cs typeface="+mn-cs"/>
              </a:rPr>
              <a:t>Levenda</a:t>
            </a:r>
            <a:r>
              <a:rPr lang="en-US" b="0" i="0" u="none" strike="noStrike" kern="1200" baseline="0" dirty="0" smtClean="0">
                <a:solidFill>
                  <a:schemeClr val="tx1"/>
                </a:solidFill>
                <a:latin typeface="+mn-lt"/>
                <a:ea typeface="+mn-ea"/>
                <a:cs typeface="+mn-cs"/>
              </a:rPr>
              <a:t> (2002) says </a:t>
            </a:r>
            <a:r>
              <a:rPr lang="en-US" b="0" i="1" u="none" strike="noStrike" kern="1200" baseline="0" dirty="0" smtClean="0">
                <a:solidFill>
                  <a:schemeClr val="tx1"/>
                </a:solidFill>
                <a:latin typeface="+mn-lt"/>
                <a:ea typeface="+mn-ea"/>
                <a:cs typeface="+mn-cs"/>
              </a:rPr>
              <a:t>Aquino “performed a ritual in the North Tower to resurrect the energies of </a:t>
            </a:r>
            <a:r>
              <a:rPr lang="en-US" b="0" i="1" u="none" strike="noStrike" kern="1200" baseline="0" dirty="0" err="1" smtClean="0">
                <a:solidFill>
                  <a:schemeClr val="tx1"/>
                </a:solidFill>
                <a:latin typeface="+mn-lt"/>
                <a:ea typeface="+mn-ea"/>
                <a:cs typeface="+mn-cs"/>
              </a:rPr>
              <a:t>Wewelsburg</a:t>
            </a:r>
            <a:r>
              <a:rPr lang="en-US" b="0" i="1" u="none" strike="noStrike" kern="1200" baseline="0" dirty="0" smtClean="0">
                <a:solidFill>
                  <a:schemeClr val="tx1"/>
                </a:solidFill>
                <a:latin typeface="+mn-lt"/>
                <a:ea typeface="+mn-ea"/>
                <a:cs typeface="+mn-cs"/>
              </a:rPr>
              <a:t> on the world and incite a Satanic Renaissance to jump start the next phase of human evolution”</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Aquino was Deputy Director of Reserve Training, and transferred to the Army Personnel Center in St Louis when the scandal broke: </a:t>
            </a:r>
            <a:r>
              <a:rPr lang="en-US" b="0" dirty="0" smtClean="0"/>
              <a:t>Is Satanism In Your </a:t>
            </a:r>
            <a:br>
              <a:rPr lang="en-US" b="0" dirty="0" smtClean="0"/>
            </a:br>
            <a:r>
              <a:rPr lang="en-US" b="0" dirty="0" smtClean="0"/>
              <a:t>School Yard?</a:t>
            </a:r>
            <a:r>
              <a:rPr lang="en-US" b="0" baseline="0" dirty="0" smtClean="0"/>
              <a:t> </a:t>
            </a:r>
            <a:r>
              <a:rPr lang="en-US" dirty="0" smtClean="0"/>
              <a:t>The New Federalist </a:t>
            </a:r>
            <a:r>
              <a:rPr lang="en-US" baseline="0" dirty="0" smtClean="0"/>
              <a:t> </a:t>
            </a:r>
            <a:r>
              <a:rPr lang="en-US" dirty="0" err="1" smtClean="0"/>
              <a:t>LaRouchePub.com</a:t>
            </a:r>
            <a:r>
              <a:rPr lang="en-US" baseline="0" dirty="0" smtClean="0"/>
              <a:t> </a:t>
            </a:r>
            <a:r>
              <a:rPr lang="en-US" dirty="0" smtClean="0"/>
              <a:t>1-17-05 via  </a:t>
            </a:r>
            <a:r>
              <a:rPr lang="en-US" b="0" i="0" u="none" strike="noStrike" kern="1200" baseline="0" dirty="0" smtClean="0">
                <a:solidFill>
                  <a:schemeClr val="tx1"/>
                </a:solidFill>
                <a:latin typeface="+mn-lt"/>
                <a:ea typeface="+mn-ea"/>
                <a:cs typeface="+mn-cs"/>
              </a:rPr>
              <a:t>http://</a:t>
            </a:r>
            <a:r>
              <a:rPr lang="en-US" b="0" i="0" u="none" strike="noStrike" kern="1200" baseline="0" dirty="0" err="1" smtClean="0">
                <a:solidFill>
                  <a:schemeClr val="tx1"/>
                </a:solidFill>
                <a:latin typeface="+mn-lt"/>
                <a:ea typeface="+mn-ea"/>
                <a:cs typeface="+mn-cs"/>
              </a:rPr>
              <a:t>www.rense.com</a:t>
            </a:r>
            <a:r>
              <a:rPr lang="en-US" b="0" i="0" u="none" strike="noStrike" kern="1200" baseline="0" dirty="0" smtClean="0">
                <a:solidFill>
                  <a:schemeClr val="tx1"/>
                </a:solidFill>
                <a:latin typeface="+mn-lt"/>
                <a:ea typeface="+mn-ea"/>
                <a:cs typeface="+mn-cs"/>
              </a:rPr>
              <a:t>/general61/satanism2.htm</a:t>
            </a:r>
          </a:p>
          <a:p>
            <a:pPr lvl="0"/>
            <a:r>
              <a:rPr lang="en-US" b="0" i="0" u="none" strike="noStrike" kern="1200" baseline="0" dirty="0" smtClean="0">
                <a:solidFill>
                  <a:schemeClr val="tx1"/>
                </a:solidFill>
                <a:latin typeface="+mn-lt"/>
                <a:ea typeface="+mn-ea"/>
                <a:cs typeface="+mn-cs"/>
              </a:rPr>
              <a:t>Aquino retirement certificate, service details from his web site: https://</a:t>
            </a:r>
            <a:r>
              <a:rPr lang="en-US" b="0" i="0" u="none" strike="noStrike" kern="1200" baseline="0" dirty="0" err="1" smtClean="0">
                <a:solidFill>
                  <a:schemeClr val="tx1"/>
                </a:solidFill>
                <a:latin typeface="+mn-lt"/>
                <a:ea typeface="+mn-ea"/>
                <a:cs typeface="+mn-cs"/>
              </a:rPr>
              <a:t>xeper.org</a:t>
            </a:r>
            <a:r>
              <a:rPr lang="en-US" b="0" i="0" u="none" strike="noStrike" kern="1200" baseline="0" dirty="0" smtClean="0">
                <a:solidFill>
                  <a:schemeClr val="tx1"/>
                </a:solidFill>
                <a:latin typeface="+mn-lt"/>
                <a:ea typeface="+mn-ea"/>
                <a:cs typeface="+mn-cs"/>
              </a:rPr>
              <a:t>/</a:t>
            </a:r>
            <a:r>
              <a:rPr lang="en-US" b="0" i="0" u="none" strike="noStrike" kern="1200" baseline="0" dirty="0" err="1" smtClean="0">
                <a:solidFill>
                  <a:schemeClr val="tx1"/>
                </a:solidFill>
                <a:latin typeface="+mn-lt"/>
                <a:ea typeface="+mn-ea"/>
                <a:cs typeface="+mn-cs"/>
              </a:rPr>
              <a:t>maquino</a:t>
            </a:r>
            <a:r>
              <a:rPr lang="en-US" b="0" i="0" u="none" strike="noStrike" kern="1200" baseline="0" dirty="0" smtClean="0">
                <a:solidFill>
                  <a:schemeClr val="tx1"/>
                </a:solidFill>
                <a:latin typeface="+mn-lt"/>
                <a:ea typeface="+mn-ea"/>
                <a:cs typeface="+mn-cs"/>
              </a:rPr>
              <a:t>/nm/</a:t>
            </a:r>
            <a:r>
              <a:rPr lang="en-US" b="0" i="0" u="none" strike="noStrike" kern="1200" baseline="0" dirty="0" err="1" smtClean="0">
                <a:solidFill>
                  <a:schemeClr val="tx1"/>
                </a:solidFill>
                <a:latin typeface="+mn-lt"/>
                <a:ea typeface="+mn-ea"/>
                <a:cs typeface="+mn-cs"/>
              </a:rPr>
              <a:t>AquinoVitae.pdf</a:t>
            </a:r>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Aquino 13</a:t>
            </a:r>
            <a:r>
              <a:rPr lang="en-US" b="0" i="0" u="none" strike="noStrike" kern="1200" baseline="30000" dirty="0" smtClean="0">
                <a:solidFill>
                  <a:schemeClr val="tx1"/>
                </a:solidFill>
                <a:latin typeface="+mn-lt"/>
                <a:ea typeface="+mn-ea"/>
                <a:cs typeface="+mn-cs"/>
              </a:rPr>
              <a:t>th</a:t>
            </a:r>
            <a:r>
              <a:rPr lang="en-US" b="0" i="0" u="none" strike="noStrike" kern="1200" baseline="0" dirty="0" smtClean="0">
                <a:solidFill>
                  <a:schemeClr val="tx1"/>
                </a:solidFill>
                <a:latin typeface="+mn-lt"/>
                <a:ea typeface="+mn-ea"/>
                <a:cs typeface="+mn-cs"/>
              </a:rPr>
              <a:t> Baron </a:t>
            </a:r>
            <a:r>
              <a:rPr lang="en-US" b="0" i="0" u="none" strike="noStrike" kern="1200" baseline="0" dirty="0" err="1" smtClean="0">
                <a:solidFill>
                  <a:schemeClr val="tx1"/>
                </a:solidFill>
                <a:latin typeface="+mn-lt"/>
                <a:ea typeface="+mn-ea"/>
                <a:cs typeface="+mn-cs"/>
              </a:rPr>
              <a:t>Rachane</a:t>
            </a:r>
            <a:r>
              <a:rPr lang="en-US" b="0" i="0" u="none" strike="noStrike" kern="1200" baseline="0" dirty="0" smtClean="0">
                <a:solidFill>
                  <a:schemeClr val="tx1"/>
                </a:solidFill>
                <a:latin typeface="+mn-lt"/>
                <a:ea typeface="+mn-ea"/>
                <a:cs typeface="+mn-cs"/>
              </a:rPr>
              <a:t>, Clan Campbell: http://</a:t>
            </a:r>
            <a:r>
              <a:rPr lang="en-US" b="0" i="0" u="none" strike="noStrike" kern="1200" baseline="0" dirty="0" err="1" smtClean="0">
                <a:solidFill>
                  <a:schemeClr val="tx1"/>
                </a:solidFill>
                <a:latin typeface="+mn-lt"/>
                <a:ea typeface="+mn-ea"/>
                <a:cs typeface="+mn-cs"/>
              </a:rPr>
              <a:t>www.rachane.org</a:t>
            </a:r>
            <a:r>
              <a:rPr lang="en-US" b="0" i="0" u="none" strike="noStrike" kern="1200" baseline="0" dirty="0" smtClean="0">
                <a:solidFill>
                  <a:schemeClr val="tx1"/>
                </a:solidFill>
                <a:latin typeface="+mn-lt"/>
                <a:ea typeface="+mn-ea"/>
                <a:cs typeface="+mn-cs"/>
              </a:rPr>
              <a:t>/</a:t>
            </a:r>
            <a:r>
              <a:rPr lang="en-US" b="0" i="0" u="none" strike="noStrike" kern="1200" baseline="0" dirty="0" err="1" smtClean="0">
                <a:solidFill>
                  <a:schemeClr val="tx1"/>
                </a:solidFill>
                <a:latin typeface="+mn-lt"/>
                <a:ea typeface="+mn-ea"/>
                <a:cs typeface="+mn-cs"/>
              </a:rPr>
              <a:t>LettersPatent.html</a:t>
            </a:r>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Aquino calls the accusations a scam - </a:t>
            </a:r>
            <a:r>
              <a:rPr lang="en-US" b="0" i="0" u="none" strike="noStrike" kern="1200" baseline="0" dirty="0" err="1" smtClean="0">
                <a:solidFill>
                  <a:schemeClr val="tx1"/>
                </a:solidFill>
                <a:latin typeface="+mn-lt"/>
                <a:ea typeface="+mn-ea"/>
                <a:cs typeface="+mn-cs"/>
              </a:rPr>
              <a:t>www.xeper.org</a:t>
            </a:r>
            <a:r>
              <a:rPr lang="en-US" b="0" i="0" u="none" strike="noStrike" kern="1200" baseline="0" dirty="0" smtClean="0">
                <a:solidFill>
                  <a:schemeClr val="tx1"/>
                </a:solidFill>
                <a:latin typeface="+mn-lt"/>
                <a:ea typeface="+mn-ea"/>
                <a:cs typeface="+mn-cs"/>
              </a:rPr>
              <a:t>/</a:t>
            </a:r>
            <a:r>
              <a:rPr lang="en-US" b="0" i="0" u="none" strike="noStrike" kern="1200" baseline="0" dirty="0" err="1" smtClean="0">
                <a:solidFill>
                  <a:schemeClr val="tx1"/>
                </a:solidFill>
                <a:latin typeface="+mn-lt"/>
                <a:ea typeface="+mn-ea"/>
                <a:cs typeface="+mn-cs"/>
              </a:rPr>
              <a:t>maquino</a:t>
            </a:r>
            <a:r>
              <a:rPr lang="en-US" b="0" i="0" u="none" strike="noStrike" kern="1200" baseline="0" dirty="0" smtClean="0">
                <a:solidFill>
                  <a:schemeClr val="tx1"/>
                </a:solidFill>
                <a:latin typeface="+mn-lt"/>
                <a:ea typeface="+mn-ea"/>
                <a:cs typeface="+mn-cs"/>
              </a:rPr>
              <a:t>/nm/</a:t>
            </a:r>
            <a:r>
              <a:rPr lang="en-US" b="0" i="0" u="none" strike="noStrike" kern="1200" baseline="0" dirty="0" err="1" smtClean="0">
                <a:solidFill>
                  <a:schemeClr val="tx1"/>
                </a:solidFill>
                <a:latin typeface="+mn-lt"/>
                <a:ea typeface="+mn-ea"/>
                <a:cs typeface="+mn-cs"/>
              </a:rPr>
              <a:t>PSFSummary.pdf</a:t>
            </a:r>
            <a:endParaRPr lang="en-US" b="0" i="0" u="none" strike="noStrike" kern="1200" baseline="0" dirty="0" smtClean="0">
              <a:solidFill>
                <a:schemeClr val="tx1"/>
              </a:solidFill>
              <a:latin typeface="+mn-lt"/>
              <a:ea typeface="+mn-ea"/>
              <a:cs typeface="+mn-cs"/>
            </a:endParaRP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Satanic rituals in bunkers around the Presidio, Goo-goo doodles</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San Jose Mercury News, July 24 1988 Child Abuse at the Presidio: The Parents Agony, The Army’s Cover Up, The Prosecution’s Failure</a:t>
            </a:r>
          </a:p>
          <a:p>
            <a:pPr lvl="0"/>
            <a:r>
              <a:rPr lang="en-US" b="0" i="0" u="none" strike="noStrike" kern="1200" baseline="0" dirty="0" smtClean="0">
                <a:solidFill>
                  <a:schemeClr val="tx1"/>
                </a:solidFill>
                <a:latin typeface="+mn-lt"/>
                <a:ea typeface="+mn-ea"/>
                <a:cs typeface="+mn-cs"/>
              </a:rPr>
              <a:t>Army of the Night by Lisa </a:t>
            </a:r>
            <a:r>
              <a:rPr lang="en-US" b="0" i="0" u="none" strike="noStrike" kern="1200" baseline="0" dirty="0" err="1" smtClean="0">
                <a:solidFill>
                  <a:schemeClr val="tx1"/>
                </a:solidFill>
                <a:latin typeface="+mn-lt"/>
                <a:ea typeface="+mn-ea"/>
                <a:cs typeface="+mn-cs"/>
              </a:rPr>
              <a:t>Goldston</a:t>
            </a:r>
            <a:r>
              <a:rPr lang="en-US" b="0" i="0" u="none" strike="noStrike" kern="1200" baseline="0" dirty="0" smtClean="0">
                <a:solidFill>
                  <a:schemeClr val="tx1"/>
                </a:solidFill>
                <a:latin typeface="+mn-lt"/>
                <a:ea typeface="+mn-ea"/>
                <a:cs typeface="+mn-cs"/>
              </a:rPr>
              <a:t> http://</a:t>
            </a:r>
            <a:r>
              <a:rPr lang="en-US" b="0" i="0" u="none" strike="noStrike" kern="1200" baseline="0" dirty="0" err="1" smtClean="0">
                <a:solidFill>
                  <a:schemeClr val="tx1"/>
                </a:solidFill>
                <a:latin typeface="+mn-lt"/>
                <a:ea typeface="+mn-ea"/>
                <a:cs typeface="+mn-cs"/>
              </a:rPr>
              <a:t>www.outpost</a:t>
            </a:r>
            <a:r>
              <a:rPr lang="en-US" b="0" i="0" u="none" strike="noStrike" kern="1200" baseline="0" dirty="0" smtClean="0">
                <a:solidFill>
                  <a:schemeClr val="tx1"/>
                </a:solidFill>
                <a:latin typeface="+mn-lt"/>
                <a:ea typeface="+mn-ea"/>
                <a:cs typeface="+mn-cs"/>
              </a:rPr>
              <a:t>-of-</a:t>
            </a:r>
            <a:r>
              <a:rPr lang="en-US" b="0" i="0" u="none" strike="noStrike" kern="1200" baseline="0" dirty="0" err="1" smtClean="0">
                <a:solidFill>
                  <a:schemeClr val="tx1"/>
                </a:solidFill>
                <a:latin typeface="+mn-lt"/>
                <a:ea typeface="+mn-ea"/>
                <a:cs typeface="+mn-cs"/>
              </a:rPr>
              <a:t>freedom.com</a:t>
            </a:r>
            <a:r>
              <a:rPr lang="en-US" b="0" i="0" u="none" strike="noStrike" kern="1200" baseline="0" dirty="0" smtClean="0">
                <a:solidFill>
                  <a:schemeClr val="tx1"/>
                </a:solidFill>
                <a:latin typeface="+mn-lt"/>
                <a:ea typeface="+mn-ea"/>
                <a:cs typeface="+mn-cs"/>
              </a:rPr>
              <a:t>/aquino01.htm </a:t>
            </a:r>
          </a:p>
          <a:p>
            <a:pPr lvl="1"/>
            <a:r>
              <a:rPr lang="en-US" i="1" dirty="0" smtClean="0"/>
              <a:t>some of the allegations made by children at the Presidio, that they were taken to houses on - and off-post by men and women--led to investigation of the possibility that there was an "external organization" in San Francisco. INSIDE A CONCRETE BUNKER BEHIND THE MILITARY Intelligence Building at the Presidio, the words "Prince of Darkness" are painted boldly in red on one wall. Used decades ago to house artillery guns, the reinforced concrete batteries appear to have been converted to something like ritual chambers.</a:t>
            </a:r>
          </a:p>
          <a:p>
            <a:pPr lvl="1"/>
            <a:r>
              <a:rPr lang="en-US" i="1" dirty="0" smtClean="0"/>
              <a:t>Emblazoned next to the "Prince of Darkness" is the word "Die," and what looks like a list of names, painted in red, that have been crossed out with heavy black paint. One wall is covered with the numerals 666, a sign of the devil, and occult drawings. A clearing in the center of the concrete floor, where the ground is exposed, is filled with refuse and partly burned logs. On the front wall beneath the window that faces the Military Intelligence Building is a huge pentagram inside a circle. In the rear, where sunlight gives way to darkness, white and black candle drippings sit atop a dome shaped recession in the wall, apparently a crude altar. Incense sticks lie half burned to the side.</a:t>
            </a:r>
          </a:p>
          <a:p>
            <a:pPr lvl="1"/>
            <a:r>
              <a:rPr lang="en-US" i="1" dirty="0" smtClean="0"/>
              <a:t>At another battery farther up Lincoln Boulevard, a large drawing of Satan, with red eyes and horns appears on an outside concrete wall. Doors to the battery are secured shut; there are no windows to climb though. No entry is possible here. It would be easy to dismiss the satanic graffiti as the pranks of adolescents, taking advantage of the isolated bunkers to play new versions of "Dungeons and Dragons." But events in the Presidio case suggested something more sinister could have been involved.</a:t>
            </a:r>
          </a:p>
          <a:p>
            <a:pPr lvl="1"/>
            <a:r>
              <a:rPr lang="en-US" i="1" dirty="0" smtClean="0"/>
              <a:t>Satanic goings-on are not new to the Presidio. In the early 1980's, when he was an MP at the Presidio, </a:t>
            </a:r>
            <a:r>
              <a:rPr lang="en-US" i="1" dirty="0" err="1" smtClean="0"/>
              <a:t>Albanoski</a:t>
            </a:r>
            <a:r>
              <a:rPr lang="en-US" i="1" dirty="0" smtClean="0"/>
              <a:t> recalls, "We got a call from the Portola MacArthur housing area. One person reported a man dressed in black holding a little girl's hand running toward the park. Another call came in saying they heard screams near the creek."</a:t>
            </a:r>
          </a:p>
          <a:p>
            <a:pPr lvl="1"/>
            <a:r>
              <a:rPr lang="en-US" i="1" dirty="0" smtClean="0"/>
              <a:t>The search led to a gardener's shack at Julius Kahn Park, a strip of city-owned playground adjacent to the Presidio, behind the housing area. "We heard noises coming from inside," </a:t>
            </a:r>
            <a:r>
              <a:rPr lang="en-US" i="1" dirty="0" err="1" smtClean="0"/>
              <a:t>Albanoski</a:t>
            </a:r>
            <a:r>
              <a:rPr lang="en-US" i="1" dirty="0" smtClean="0"/>
              <a:t> recalls. "We kicked the door open and here's this nice little bedroom. In a corner was a mannequin with a gun aimed at the door. On the left side there was a bunk against the wall. There was a pentagram on the floor, a huge one. There were dolls' heads all over the ceiling, just off-the-wall stuff." Music was blaring from a radio.</a:t>
            </a:r>
          </a:p>
          <a:p>
            <a:pPr lvl="1"/>
            <a:r>
              <a:rPr lang="en-US" i="1" dirty="0" err="1" smtClean="0"/>
              <a:t>Albanoski</a:t>
            </a:r>
            <a:r>
              <a:rPr lang="en-US" i="1" dirty="0" smtClean="0"/>
              <a:t> and another MP were given approval to set up surveillance of the shack. After a while, the investigation was called off. "We were sitting there, we've got a cult on the Presidio of San Francisco and nobody cares about it," </a:t>
            </a:r>
            <a:r>
              <a:rPr lang="en-US" i="1" dirty="0" err="1" smtClean="0"/>
              <a:t>Albanoski</a:t>
            </a:r>
            <a:r>
              <a:rPr lang="en-US" i="1" dirty="0" smtClean="0"/>
              <a:t> says. "We were told by the provost </a:t>
            </a:r>
            <a:r>
              <a:rPr lang="en-US" i="1" dirty="0" err="1" smtClean="0"/>
              <a:t>marshall</a:t>
            </a:r>
            <a:r>
              <a:rPr lang="en-US" i="1" dirty="0" smtClean="0"/>
              <a:t> to just forget about it". Though </a:t>
            </a:r>
            <a:r>
              <a:rPr lang="en-US" i="1" dirty="0" err="1" smtClean="0"/>
              <a:t>Albanoski's</a:t>
            </a:r>
            <a:r>
              <a:rPr lang="en-US" i="1" dirty="0" smtClean="0"/>
              <a:t> investigation went nowhere, the child abuse cases would raise the specter of </a:t>
            </a:r>
            <a:r>
              <a:rPr lang="en-US" i="1" dirty="0" err="1" smtClean="0"/>
              <a:t>satanism</a:t>
            </a:r>
            <a:r>
              <a:rPr lang="en-US" i="1" dirty="0" smtClean="0"/>
              <a:t> again.</a:t>
            </a:r>
          </a:p>
          <a:p>
            <a:pPr lvl="1"/>
            <a:endParaRPr lang="en-US" b="0" i="1" u="none" strike="noStrike" kern="1200" baseline="0" dirty="0" smtClean="0">
              <a:solidFill>
                <a:schemeClr val="tx1"/>
              </a:solidFill>
              <a:latin typeface="+mn-lt"/>
              <a:ea typeface="+mn-ea"/>
              <a:cs typeface="+mn-cs"/>
            </a:endParaRPr>
          </a:p>
          <a:p>
            <a:pPr lvl="0"/>
            <a:endParaRPr lang="en-US" b="0" i="0" u="none" strike="noStrike" kern="1200" baseline="0" dirty="0" smtClean="0">
              <a:solidFill>
                <a:schemeClr val="tx1"/>
              </a:solidFill>
              <a:latin typeface="+mn-lt"/>
              <a:ea typeface="+mn-ea"/>
              <a:cs typeface="+mn-cs"/>
            </a:endParaRPr>
          </a:p>
          <a:p>
            <a:pPr lvl="0"/>
            <a:endParaRPr lang="en-US" b="0" i="0" u="none" strike="noStrike" kern="1200" baseline="0" dirty="0" smtClean="0">
              <a:solidFill>
                <a:schemeClr val="tx1"/>
              </a:solidFill>
              <a:latin typeface="+mn-lt"/>
              <a:ea typeface="+mn-ea"/>
              <a:cs typeface="+mn-cs"/>
            </a:endParaRPr>
          </a:p>
          <a:p>
            <a:pPr lvl="0"/>
            <a:endParaRPr lang="en-US" b="0" i="0" u="none" strike="noStrike" kern="1200" baseline="0" dirty="0" smtClean="0">
              <a:solidFill>
                <a:schemeClr val="tx1"/>
              </a:solidFill>
              <a:latin typeface="+mn-lt"/>
              <a:ea typeface="+mn-ea"/>
              <a:cs typeface="+mn-cs"/>
            </a:endParaRPr>
          </a:p>
          <a:p>
            <a:r>
              <a:rPr lang="en-US" b="0" i="0" u="none" strike="noStrike" kern="1200" baseline="0" dirty="0" smtClean="0">
                <a:solidFill>
                  <a:schemeClr val="tx1"/>
                </a:solidFill>
                <a:latin typeface="+mn-lt"/>
                <a:ea typeface="+mn-ea"/>
                <a:cs typeface="+mn-cs"/>
              </a:rPr>
              <a:t>Buildings burned at Presidio on Solstice: Army of the Night by Linda </a:t>
            </a:r>
            <a:r>
              <a:rPr lang="en-US" b="0" i="0" u="none" strike="noStrike" kern="1200" baseline="0" dirty="0" err="1" smtClean="0">
                <a:solidFill>
                  <a:schemeClr val="tx1"/>
                </a:solidFill>
                <a:latin typeface="+mn-lt"/>
                <a:ea typeface="+mn-ea"/>
                <a:cs typeface="+mn-cs"/>
              </a:rPr>
              <a:t>Goldston</a:t>
            </a:r>
            <a:r>
              <a:rPr lang="en-US" b="0" i="0" u="none" strike="noStrike"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San Jose Mercury News, JULY 24, 1988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u="none" strike="noStrike" kern="1200" baseline="0" dirty="0" smtClean="0">
                <a:solidFill>
                  <a:schemeClr val="tx1"/>
                </a:solidFill>
                <a:latin typeface="+mn-lt"/>
                <a:ea typeface="+mn-ea"/>
                <a:cs typeface="+mn-cs"/>
              </a:rPr>
              <a:t>http://</a:t>
            </a:r>
            <a:r>
              <a:rPr lang="en-US" b="0" i="0" u="none" strike="noStrike" kern="1200" baseline="0" dirty="0" err="1" smtClean="0">
                <a:solidFill>
                  <a:schemeClr val="tx1"/>
                </a:solidFill>
                <a:latin typeface="+mn-lt"/>
                <a:ea typeface="+mn-ea"/>
                <a:cs typeface="+mn-cs"/>
              </a:rPr>
              <a:t>www.outpost</a:t>
            </a:r>
            <a:r>
              <a:rPr lang="en-US" b="0" i="0" u="none" strike="noStrike" kern="1200" baseline="0" dirty="0" smtClean="0">
                <a:solidFill>
                  <a:schemeClr val="tx1"/>
                </a:solidFill>
                <a:latin typeface="+mn-lt"/>
                <a:ea typeface="+mn-ea"/>
                <a:cs typeface="+mn-cs"/>
              </a:rPr>
              <a:t>-of-</a:t>
            </a:r>
            <a:r>
              <a:rPr lang="en-US" b="0" i="0" u="none" strike="noStrike" kern="1200" baseline="0" dirty="0" err="1" smtClean="0">
                <a:solidFill>
                  <a:schemeClr val="tx1"/>
                </a:solidFill>
                <a:latin typeface="+mn-lt"/>
                <a:ea typeface="+mn-ea"/>
                <a:cs typeface="+mn-cs"/>
              </a:rPr>
              <a:t>freedom.com</a:t>
            </a:r>
            <a:r>
              <a:rPr lang="en-US" b="0" i="0" u="none" strike="noStrike" kern="1200" baseline="0" dirty="0" smtClean="0">
                <a:solidFill>
                  <a:schemeClr val="tx1"/>
                </a:solidFill>
                <a:latin typeface="+mn-lt"/>
                <a:ea typeface="+mn-ea"/>
                <a:cs typeface="+mn-cs"/>
              </a:rPr>
              <a:t>/aquino01.htm </a:t>
            </a:r>
          </a:p>
          <a:p>
            <a:endParaRPr lang="en-US" dirty="0" smtClean="0"/>
          </a:p>
          <a:p>
            <a:pPr lvl="1"/>
            <a:r>
              <a:rPr lang="en-US" i="1" dirty="0" smtClean="0"/>
              <a:t>AT 4:45 A.M. ON SEPT. 22 1987, A CALL came in to the Presidio Fire Department. A building in the complex of structures at the Presidio that houses the day care center was on fire. By the time parents started dropping their children off at 7 a m, the $500,000 blaze had been extinguished. The Army Community Services Building adjacent to the day care center, which housed some of the center's records, had been demolished. Perhaps only coincidentally, the fire occurred on the autumnal equinox, a major event on the satanic calendar. An investigation of the fire by the Army blamed the blaze on a faulty wire outlet</a:t>
            </a:r>
          </a:p>
          <a:p>
            <a:pPr lvl="1"/>
            <a:r>
              <a:rPr lang="en-US" i="1" dirty="0" smtClean="0"/>
              <a:t>Three weeks later, fire struck again, this time at the day care center itself. The fire was reported at 4:30 am. It caused $50,000 damage to a day care center building that housed four classrooms, including </a:t>
            </a:r>
            <a:r>
              <a:rPr lang="en-US" i="1" dirty="0" err="1" smtClean="0"/>
              <a:t>Hambright's</a:t>
            </a:r>
            <a:r>
              <a:rPr lang="en-US" i="1" dirty="0" smtClean="0"/>
              <a:t>.</a:t>
            </a:r>
          </a:p>
          <a:p>
            <a:pPr lvl="1"/>
            <a:r>
              <a:rPr lang="en-US" i="1" dirty="0" smtClean="0"/>
              <a:t>Now faced with two fires, the Army called in the Bureau of Alcohol, Tobacco and Firearms for help. Investigators found that both fires, contrary to the Army's finding, had been arson. They also found cinders under a building, evidence of a third attempted but unsuccessful fire at the center. The Army later offered a $5,000 reward for information on the fires. There have been no takers.</a:t>
            </a:r>
          </a:p>
          <a:p>
            <a:pPr lvl="1"/>
            <a:endParaRPr lang="en-US" b="0" i="1" u="none" strike="noStrike" kern="1200" baseline="0" dirty="0" smtClean="0">
              <a:solidFill>
                <a:schemeClr val="tx1"/>
              </a:solidFill>
              <a:latin typeface="+mn-lt"/>
              <a:ea typeface="+mn-ea"/>
              <a:cs typeface="+mn-cs"/>
            </a:endParaRPr>
          </a:p>
          <a:p>
            <a:pPr lvl="0"/>
            <a:endParaRPr lang="en-US" b="0" i="0" u="none" strike="noStrike" kern="1200" baseline="0" dirty="0" smtClean="0">
              <a:solidFill>
                <a:schemeClr val="tx1"/>
              </a:solidFill>
              <a:latin typeface="+mn-lt"/>
              <a:ea typeface="+mn-ea"/>
              <a:cs typeface="+mn-cs"/>
            </a:endParaRP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New York Times, Army Will Close Child Care Center Nov 16, 1987 </a:t>
            </a:r>
          </a:p>
          <a:p>
            <a:pPr lvl="0"/>
            <a:r>
              <a:rPr lang="en-US" b="0" i="0" u="none" strike="noStrike" kern="1200" baseline="0" dirty="0" smtClean="0">
                <a:solidFill>
                  <a:schemeClr val="tx1"/>
                </a:solidFill>
                <a:latin typeface="+mn-lt"/>
                <a:ea typeface="+mn-ea"/>
                <a:cs typeface="+mn-cs"/>
              </a:rPr>
              <a:t>http://</a:t>
            </a:r>
            <a:r>
              <a:rPr lang="en-US" b="0" i="0" u="none" strike="noStrike" kern="1200" baseline="0" dirty="0" err="1" smtClean="0">
                <a:solidFill>
                  <a:schemeClr val="tx1"/>
                </a:solidFill>
                <a:latin typeface="+mn-lt"/>
                <a:ea typeface="+mn-ea"/>
                <a:cs typeface="+mn-cs"/>
              </a:rPr>
              <a:t>www.nytimes.com</a:t>
            </a:r>
            <a:r>
              <a:rPr lang="en-US" b="0" i="0" u="none" strike="noStrike" kern="1200" baseline="0" dirty="0" smtClean="0">
                <a:solidFill>
                  <a:schemeClr val="tx1"/>
                </a:solidFill>
                <a:latin typeface="+mn-lt"/>
                <a:ea typeface="+mn-ea"/>
                <a:cs typeface="+mn-cs"/>
              </a:rPr>
              <a:t>/1987/11/16/us/army-will-close-child-care-</a:t>
            </a:r>
            <a:r>
              <a:rPr lang="en-US" b="0" i="0" u="none" strike="noStrike" kern="1200" baseline="0" dirty="0" err="1" smtClean="0">
                <a:solidFill>
                  <a:schemeClr val="tx1"/>
                </a:solidFill>
                <a:latin typeface="+mn-lt"/>
                <a:ea typeface="+mn-ea"/>
                <a:cs typeface="+mn-cs"/>
              </a:rPr>
              <a:t>center.html</a:t>
            </a:r>
            <a:r>
              <a:rPr lang="en-US" b="0" i="0" u="none" strike="noStrike" kern="1200" baseline="0" dirty="0" smtClean="0">
                <a:solidFill>
                  <a:schemeClr val="tx1"/>
                </a:solidFill>
                <a:latin typeface="+mn-lt"/>
                <a:ea typeface="+mn-ea"/>
                <a:cs typeface="+mn-cs"/>
              </a:rPr>
              <a:t> </a:t>
            </a:r>
          </a:p>
          <a:p>
            <a:pPr lvl="1"/>
            <a:r>
              <a:rPr lang="en-US" b="1" i="1" dirty="0" smtClean="0"/>
              <a:t>SAN FRANCISCO, Nov. 15— </a:t>
            </a:r>
            <a:r>
              <a:rPr lang="en-US" i="1" dirty="0" smtClean="0"/>
              <a:t>The Army announced it is closing and demolishing a child-care center at its base at the Presidio after allegations that as many as 60 youngsters were sexually abused there. </a:t>
            </a:r>
          </a:p>
          <a:p>
            <a:pPr lvl="1"/>
            <a:r>
              <a:rPr lang="en-US" i="1" dirty="0" smtClean="0"/>
              <a:t>Maj. Greg </a:t>
            </a:r>
            <a:r>
              <a:rPr lang="en-US" i="1" dirty="0" err="1" smtClean="0"/>
              <a:t>Rixon</a:t>
            </a:r>
            <a:r>
              <a:rPr lang="en-US" i="1" dirty="0" smtClean="0"/>
              <a:t>, an Army spokesman at the Pentagon, said the Presidio Child Development Center would be closed Friday and a new center would be opened by April. </a:t>
            </a:r>
          </a:p>
          <a:p>
            <a:pPr lvl="1"/>
            <a:r>
              <a:rPr lang="en-US" i="1" dirty="0" smtClean="0"/>
              <a:t>A Presidio spokesman, Bob Mahoney, said the closing, which was disclosed Saturday, was for ''health, safety and sanitation reasons, and not as a result of allegations of child abuse.'' </a:t>
            </a:r>
          </a:p>
          <a:p>
            <a:pPr lvl="1"/>
            <a:r>
              <a:rPr lang="en-US" i="1" dirty="0" smtClean="0"/>
              <a:t>But Representative Barbara Boxer, Democrat of California, said Army officials had told her earlier that some children were afraid to return to the center. Dwindling Attendance </a:t>
            </a:r>
          </a:p>
          <a:p>
            <a:pPr lvl="1"/>
            <a:r>
              <a:rPr lang="en-US" i="1" dirty="0" smtClean="0"/>
              <a:t>Attendance at the center reportedly has declined recently from a maximum of about 250 children to 180. </a:t>
            </a:r>
          </a:p>
          <a:p>
            <a:pPr lvl="1"/>
            <a:r>
              <a:rPr lang="en-US" i="1" dirty="0" smtClean="0"/>
              <a:t>Gary Willard </a:t>
            </a:r>
            <a:r>
              <a:rPr lang="en-US" i="1" dirty="0" err="1" smtClean="0"/>
              <a:t>Hambright</a:t>
            </a:r>
            <a:r>
              <a:rPr lang="en-US" i="1" dirty="0" smtClean="0"/>
              <a:t>, 34 years old, a former worker at the center and a former Southern Baptist minister, has been charged with abusing 10 boys and girls there. He worked at the center as a civilian employee for 18 months. </a:t>
            </a:r>
          </a:p>
          <a:p>
            <a:pPr lvl="1"/>
            <a:r>
              <a:rPr lang="en-US" i="1" dirty="0" smtClean="0"/>
              <a:t>He was indicted Sept. 30 on 10 counts of lewd and lascivious conduct with children and two counts involving sexual acts with children. His trial has been set for April 4. </a:t>
            </a:r>
          </a:p>
          <a:p>
            <a:pPr lvl="1"/>
            <a:r>
              <a:rPr lang="en-US" i="1" dirty="0" smtClean="0"/>
              <a:t>A Federal grand jury in San Francisco spent 10 months investigating abuse allegations surrounding the Presidio center, and almost 100 children were examined for physical or psychological signs of sexual abuse. At least four children were discovered to have chlamydia, a sexually transmitted disease. </a:t>
            </a:r>
          </a:p>
          <a:p>
            <a:pPr lvl="1"/>
            <a:r>
              <a:rPr lang="en-US" i="1" dirty="0" smtClean="0"/>
              <a:t>An assistant United States attorney, Peter Robinson, said Mr. </a:t>
            </a:r>
            <a:r>
              <a:rPr lang="en-US" i="1" dirty="0" err="1" smtClean="0"/>
              <a:t>Hambright</a:t>
            </a:r>
            <a:r>
              <a:rPr lang="en-US" i="1" dirty="0" smtClean="0"/>
              <a:t> was charged with molesting only 10 children because other victims were so young they would not be allowed to testify in court. Army Panel Investigated </a:t>
            </a:r>
          </a:p>
          <a:p>
            <a:pPr lvl="1"/>
            <a:r>
              <a:rPr lang="en-US" i="1" dirty="0" smtClean="0"/>
              <a:t>Mr. Mahoney said earlier this year that more than 70 children had been interviewed by Army therapists as potential abuse victims. Parents have said as many as 60 children were molested at the center. </a:t>
            </a:r>
          </a:p>
          <a:p>
            <a:pPr lvl="1"/>
            <a:r>
              <a:rPr lang="en-US" i="1" dirty="0" smtClean="0"/>
              <a:t>A 16-member Army review team recently inspected the Presidio center as part of an investigation of the almost 300 child-care centers run by the Army, which care for an estimated 94,000 youngsters daily. </a:t>
            </a:r>
          </a:p>
          <a:p>
            <a:pPr lvl="1"/>
            <a:r>
              <a:rPr lang="en-US" i="1" dirty="0" smtClean="0"/>
              <a:t>Allegations of sexual abuse have surfaced at more than 10 percent of those centers since 1984. Among them are the centers at Fort Dix in New Jersey and the United States Military Academy at West Point. </a:t>
            </a:r>
          </a:p>
          <a:p>
            <a:pPr lvl="1"/>
            <a:r>
              <a:rPr lang="en-US" i="1" dirty="0" smtClean="0"/>
              <a:t>Major </a:t>
            </a:r>
            <a:r>
              <a:rPr lang="en-US" i="1" dirty="0" err="1" smtClean="0"/>
              <a:t>Rixon</a:t>
            </a:r>
            <a:r>
              <a:rPr lang="en-US" i="1" dirty="0" smtClean="0"/>
              <a:t>, the Army spokesman, said the inspection team looked at several aspects of the Presidio center, including hiring practices. </a:t>
            </a:r>
          </a:p>
          <a:p>
            <a:pPr lvl="1"/>
            <a:r>
              <a:rPr lang="en-US" i="1" dirty="0" smtClean="0"/>
              <a:t>The decision to close the center was made by Army Secretary John O. March, the Army Chief of Staff, Gen. Carl </a:t>
            </a:r>
            <a:r>
              <a:rPr lang="en-US" i="1" dirty="0" err="1" smtClean="0"/>
              <a:t>Vouon,o</a:t>
            </a:r>
            <a:r>
              <a:rPr lang="en-US" i="1" dirty="0" smtClean="0"/>
              <a:t> and Gen. Allen K. Ono, the deputy chief of staff for Army personnel, Major </a:t>
            </a:r>
            <a:r>
              <a:rPr lang="en-US" i="1" dirty="0" err="1" smtClean="0"/>
              <a:t>Rixon</a:t>
            </a:r>
            <a:r>
              <a:rPr lang="en-US" i="1" dirty="0" smtClean="0"/>
              <a:t> said. </a:t>
            </a:r>
          </a:p>
          <a:p>
            <a:pPr lvl="1"/>
            <a:endParaRPr lang="en-US" b="0" i="1"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Goo-goo game, doodles [WARNING some graphic details, most have been removed]</a:t>
            </a:r>
          </a:p>
          <a:p>
            <a:pPr lvl="1"/>
            <a:r>
              <a:rPr lang="en-US" i="1" dirty="0" smtClean="0"/>
              <a:t>on Dec. 15, letters were mailed to 242 parents whose children were in </a:t>
            </a:r>
            <a:r>
              <a:rPr lang="en-US" i="1" dirty="0" err="1" smtClean="0"/>
              <a:t>Hambright's</a:t>
            </a:r>
            <a:r>
              <a:rPr lang="en-US" i="1" dirty="0" smtClean="0"/>
              <a:t> classes. "The Commander of the Presidio of San Francisco, has been apprised of a single incident of alleged child sexual abuse reported to have occurred at the Presidio Child Development Center.......</a:t>
            </a:r>
          </a:p>
          <a:p>
            <a:pPr lvl="1"/>
            <a:r>
              <a:rPr lang="en-US" i="1" dirty="0" smtClean="0"/>
              <a:t>"We have no reason to believe that other children have been victimized." Many parents who received the letter took the Army at its word. Many of them didn't learn until the following April, after the </a:t>
            </a:r>
            <a:r>
              <a:rPr lang="en-US" i="1" dirty="0" err="1" smtClean="0"/>
              <a:t>Tobins</a:t>
            </a:r>
            <a:r>
              <a:rPr lang="en-US" i="1" dirty="0" smtClean="0"/>
              <a:t> and other parents forced the Army to send out another letter, that their children had been victims.</a:t>
            </a:r>
          </a:p>
          <a:p>
            <a:pPr lvl="1"/>
            <a:r>
              <a:rPr lang="en-US" i="1" dirty="0" smtClean="0"/>
              <a:t>Other parents found out right away. The children had begun to talk. And they kept talking. That was the problem. They kept saying things that no one, especially not the Army, wanted to hear. They kept mentioning other people besides "Mr. Gary," other locations besides the day care center. Among the allegations: </a:t>
            </a:r>
          </a:p>
          <a:p>
            <a:pPr lvl="1"/>
            <a:r>
              <a:rPr lang="en-US" i="1" dirty="0" smtClean="0"/>
              <a:t>Some of the children said they were taken from the day care center to private homes on the Presidio where they were sexually abused. Two houses were singled out on the Army post and at least one home off-post, in San Francisco...</a:t>
            </a:r>
          </a:p>
          <a:p>
            <a:pPr lvl="1"/>
            <a:endParaRPr lang="en-US" i="1" dirty="0" smtClean="0"/>
          </a:p>
          <a:p>
            <a:pPr lvl="1"/>
            <a:r>
              <a:rPr lang="en-US" i="1" dirty="0" smtClean="0"/>
              <a:t>Other children talked about playing </a:t>
            </a:r>
            <a:r>
              <a:rPr lang="en-US" i="1" dirty="0" err="1" smtClean="0"/>
              <a:t>the"googoo</a:t>
            </a:r>
            <a:r>
              <a:rPr lang="en-US" i="1" dirty="0" smtClean="0"/>
              <a:t> game" with "Mr. Gary”.</a:t>
            </a:r>
            <a:r>
              <a:rPr lang="is-IS" i="1" dirty="0" smtClean="0"/>
              <a:t>..</a:t>
            </a:r>
            <a:endParaRPr lang="en-US" i="1" dirty="0" smtClean="0"/>
          </a:p>
          <a:p>
            <a:pPr lvl="1"/>
            <a:r>
              <a:rPr lang="en-US" i="1" dirty="0" smtClean="0"/>
              <a:t>A 3-year-old girl said "Mr. Gary" used special pens, black, blue, pink and red -- to doodle on her</a:t>
            </a:r>
            <a:r>
              <a:rPr lang="is-IS" i="1" dirty="0" smtClean="0"/>
              <a:t>…</a:t>
            </a:r>
          </a:p>
          <a:p>
            <a:pPr lvl="1"/>
            <a:endParaRPr lang="en-US" i="1" dirty="0" smtClean="0"/>
          </a:p>
          <a:p>
            <a:pPr lvl="1"/>
            <a:r>
              <a:rPr lang="en-US" i="1" dirty="0" smtClean="0"/>
              <a:t>There were five confirmed cases of Chlamydia, a sexually transmitted disease, including two of the four daughters of one family. </a:t>
            </a:r>
          </a:p>
          <a:p>
            <a:pPr lvl="1"/>
            <a:r>
              <a:rPr lang="en-US" i="1" dirty="0" smtClean="0"/>
              <a:t>A preliminary test of one boy for AIDS came back positive. Further tests revealed that a he did not have the disease, but fear of AIDS tormented parents for months. </a:t>
            </a:r>
          </a:p>
          <a:p>
            <a:pPr lvl="0"/>
            <a:endParaRPr lang="en-US" b="0" i="0" u="none" strike="noStrike" kern="1200" baseline="0" dirty="0" smtClean="0">
              <a:solidFill>
                <a:schemeClr val="tx1"/>
              </a:solidFill>
              <a:latin typeface="+mn-lt"/>
              <a:ea typeface="+mn-ea"/>
              <a:cs typeface="+mn-cs"/>
            </a:endParaRP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Aquino was conducting solstice rituals: testimony by Dietrich</a:t>
            </a:r>
          </a:p>
          <a:p>
            <a:pPr lvl="0"/>
            <a:r>
              <a:rPr lang="en-US" b="0" i="0" u="none" strike="noStrike" kern="1200" baseline="0" dirty="0" smtClean="0">
                <a:solidFill>
                  <a:schemeClr val="tx1"/>
                </a:solidFill>
                <a:latin typeface="+mn-lt"/>
                <a:ea typeface="+mn-ea"/>
                <a:cs typeface="+mn-cs"/>
              </a:rPr>
              <a:t>Temple of Set was created in 1975  during a North Solstice greater black </a:t>
            </a:r>
            <a:r>
              <a:rPr lang="en-US" b="0" i="0" u="none" strike="noStrike" kern="1200" baseline="0" dirty="0" err="1" smtClean="0">
                <a:solidFill>
                  <a:schemeClr val="tx1"/>
                </a:solidFill>
                <a:latin typeface="+mn-lt"/>
                <a:ea typeface="+mn-ea"/>
                <a:cs typeface="+mn-cs"/>
              </a:rPr>
              <a:t>magick</a:t>
            </a:r>
            <a:r>
              <a:rPr lang="en-US" b="0" i="0" u="none" strike="noStrike" kern="1200" baseline="0" dirty="0" smtClean="0">
                <a:solidFill>
                  <a:schemeClr val="tx1"/>
                </a:solidFill>
                <a:latin typeface="+mn-lt"/>
                <a:ea typeface="+mn-ea"/>
                <a:cs typeface="+mn-cs"/>
              </a:rPr>
              <a:t> ritual to summon Satan, similar to Crowley’s Cairo working (that brought us grey aliens): https://</a:t>
            </a:r>
            <a:r>
              <a:rPr lang="en-US" b="0" i="0" u="none" strike="noStrike" kern="1200" baseline="0" dirty="0" err="1" smtClean="0">
                <a:solidFill>
                  <a:schemeClr val="tx1"/>
                </a:solidFill>
                <a:latin typeface="+mn-lt"/>
                <a:ea typeface="+mn-ea"/>
                <a:cs typeface="+mn-cs"/>
              </a:rPr>
              <a:t>en.wikipedia.org</a:t>
            </a:r>
            <a:r>
              <a:rPr lang="en-US" b="0" i="0" u="none" strike="noStrike" kern="1200" baseline="0" dirty="0" smtClean="0">
                <a:solidFill>
                  <a:schemeClr val="tx1"/>
                </a:solidFill>
                <a:latin typeface="+mn-lt"/>
                <a:ea typeface="+mn-ea"/>
                <a:cs typeface="+mn-cs"/>
              </a:rPr>
              <a:t>/wiki/</a:t>
            </a:r>
            <a:r>
              <a:rPr lang="en-US" b="0" i="0" u="none" strike="noStrike" kern="1200" baseline="0" dirty="0" err="1" smtClean="0">
                <a:solidFill>
                  <a:schemeClr val="tx1"/>
                </a:solidFill>
                <a:latin typeface="+mn-lt"/>
                <a:ea typeface="+mn-ea"/>
                <a:cs typeface="+mn-cs"/>
              </a:rPr>
              <a:t>Temple_of_Set</a:t>
            </a:r>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P 7324/9830 Flowers)</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Aquino was ordained into Church of Satan on the North Solstice in June 1970 ;</a:t>
            </a:r>
            <a:r>
              <a:rPr lang="en-US" b="0" i="1" u="none" strike="noStrike" kern="1200" baseline="0" dirty="0" smtClean="0">
                <a:solidFill>
                  <a:schemeClr val="tx1"/>
                </a:solidFill>
                <a:latin typeface="+mn-lt"/>
                <a:ea typeface="+mn-ea"/>
                <a:cs typeface="+mn-cs"/>
              </a:rPr>
              <a:t> Lords of the Left-Hand Path: Forbidden Practices and Spiritual Heresies</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Dr</a:t>
            </a:r>
            <a:r>
              <a:rPr lang="en-US" b="0" i="0" u="none" strike="noStrike" kern="1200" baseline="0" dirty="0" smtClean="0">
                <a:solidFill>
                  <a:schemeClr val="tx1"/>
                </a:solidFill>
                <a:latin typeface="+mn-lt"/>
                <a:ea typeface="+mn-ea"/>
                <a:cs typeface="+mn-cs"/>
              </a:rPr>
              <a:t> Stephen E Flowers </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“conclave” is what the Church of Satan calls their regional get </a:t>
            </a:r>
            <a:r>
              <a:rPr lang="en-US" b="0" i="0" u="none" strike="noStrike" kern="1200" baseline="0" dirty="0" err="1" smtClean="0">
                <a:solidFill>
                  <a:schemeClr val="tx1"/>
                </a:solidFill>
                <a:latin typeface="+mn-lt"/>
                <a:ea typeface="+mn-ea"/>
                <a:cs typeface="+mn-cs"/>
              </a:rPr>
              <a:t>togethers</a:t>
            </a:r>
            <a:r>
              <a:rPr lang="en-US" b="0" i="0" u="none" strike="noStrike" kern="1200" baseline="0" dirty="0" smtClean="0">
                <a:solidFill>
                  <a:schemeClr val="tx1"/>
                </a:solidFill>
                <a:latin typeface="+mn-lt"/>
                <a:ea typeface="+mn-ea"/>
                <a:cs typeface="+mn-cs"/>
              </a:rPr>
              <a:t> (5957/9830 Kindle)</a:t>
            </a:r>
          </a:p>
          <a:p>
            <a:pPr lvl="0"/>
            <a:r>
              <a:rPr lang="en-US" b="0" i="0" u="none" strike="noStrike" kern="1200" baseline="0" dirty="0" smtClean="0">
                <a:solidFill>
                  <a:schemeClr val="tx1"/>
                </a:solidFill>
                <a:latin typeface="+mn-lt"/>
                <a:ea typeface="+mn-ea"/>
                <a:cs typeface="+mn-cs"/>
              </a:rPr>
              <a:t>Merchant Banker, Political Science Professor (7367/9830 Kindle)</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Base closure ordered 1989: 7</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7</a:t>
            </a:r>
            <a:r>
              <a:rPr lang="en-US" b="0" i="0" u="none" strike="noStrike" kern="1200" baseline="30000" dirty="0" smtClean="0">
                <a:solidFill>
                  <a:schemeClr val="tx1"/>
                </a:solidFill>
                <a:latin typeface="+mn-lt"/>
                <a:ea typeface="+mn-ea"/>
                <a:cs typeface="+mn-cs"/>
              </a:rPr>
              <a:t>th</a:t>
            </a:r>
            <a:r>
              <a:rPr lang="en-US" b="0" i="0" u="none" strike="noStrike" kern="1200" baseline="0" dirty="0" smtClean="0">
                <a:solidFill>
                  <a:schemeClr val="tx1"/>
                </a:solidFill>
                <a:latin typeface="+mn-lt"/>
                <a:ea typeface="+mn-ea"/>
                <a:cs typeface="+mn-cs"/>
              </a:rPr>
              <a:t> Psychological operations re-located to Moffett Field: </a:t>
            </a:r>
          </a:p>
          <a:p>
            <a:pPr lvl="0"/>
            <a:r>
              <a:rPr lang="en-US" b="0" i="0" u="none" strike="noStrike" kern="1200" baseline="0" dirty="0" smtClean="0">
                <a:solidFill>
                  <a:schemeClr val="tx1"/>
                </a:solidFill>
                <a:latin typeface="+mn-lt"/>
                <a:ea typeface="+mn-ea"/>
                <a:cs typeface="+mn-cs"/>
              </a:rPr>
              <a:t>https://</a:t>
            </a:r>
            <a:r>
              <a:rPr lang="en-US" b="0" i="0" u="none" strike="noStrike" kern="1200" baseline="0" dirty="0" err="1" smtClean="0">
                <a:solidFill>
                  <a:schemeClr val="tx1"/>
                </a:solidFill>
                <a:latin typeface="+mn-lt"/>
                <a:ea typeface="+mn-ea"/>
                <a:cs typeface="+mn-cs"/>
              </a:rPr>
              <a:t>en.wikipedia.org</a:t>
            </a:r>
            <a:r>
              <a:rPr lang="en-US" b="0" i="0" u="none" strike="noStrike" kern="1200" baseline="0" dirty="0" smtClean="0">
                <a:solidFill>
                  <a:schemeClr val="tx1"/>
                </a:solidFill>
                <a:latin typeface="+mn-lt"/>
                <a:ea typeface="+mn-ea"/>
                <a:cs typeface="+mn-cs"/>
              </a:rPr>
              <a:t>/wiki/7th_Psychological_Operations_Group</a:t>
            </a: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http://</a:t>
            </a:r>
            <a:r>
              <a:rPr lang="en-US" b="0" i="0" u="none" strike="noStrike" kern="1200" baseline="0" dirty="0" err="1" smtClean="0">
                <a:solidFill>
                  <a:schemeClr val="tx1"/>
                </a:solidFill>
                <a:latin typeface="+mn-lt"/>
                <a:ea typeface="+mn-ea"/>
                <a:cs typeface="+mn-cs"/>
              </a:rPr>
              <a:t>www.psywarrior.com</a:t>
            </a:r>
            <a:r>
              <a:rPr lang="en-US" b="0" i="0" u="none" strike="noStrike" kern="1200" baseline="0" dirty="0" smtClean="0">
                <a:solidFill>
                  <a:schemeClr val="tx1"/>
                </a:solidFill>
                <a:latin typeface="+mn-lt"/>
                <a:ea typeface="+mn-ea"/>
                <a:cs typeface="+mn-cs"/>
              </a:rPr>
              <a:t>/</a:t>
            </a:r>
            <a:r>
              <a:rPr lang="en-US" b="0" i="0" u="none" strike="noStrike" kern="1200" baseline="0" dirty="0" err="1" smtClean="0">
                <a:solidFill>
                  <a:schemeClr val="tx1"/>
                </a:solidFill>
                <a:latin typeface="+mn-lt"/>
                <a:ea typeface="+mn-ea"/>
                <a:cs typeface="+mn-cs"/>
              </a:rPr>
              <a:t>reserveunits.html</a:t>
            </a:r>
            <a:endParaRPr lang="en-US" b="0" i="0" u="none" strike="noStrike" kern="1200" baseline="0" dirty="0" smtClean="0">
              <a:solidFill>
                <a:schemeClr val="tx1"/>
              </a:solidFill>
              <a:latin typeface="+mn-lt"/>
              <a:ea typeface="+mn-ea"/>
              <a:cs typeface="+mn-cs"/>
            </a:endParaRPr>
          </a:p>
          <a:p>
            <a:pPr lvl="0"/>
            <a:endParaRPr lang="en-US" b="0" i="0" u="none" strike="noStrike" kern="1200" baseline="0" dirty="0" smtClean="0">
              <a:solidFill>
                <a:schemeClr val="tx1"/>
              </a:solidFill>
              <a:latin typeface="+mn-lt"/>
              <a:ea typeface="+mn-ea"/>
              <a:cs typeface="+mn-cs"/>
            </a:endParaRPr>
          </a:p>
          <a:p>
            <a:pPr lvl="0"/>
            <a:r>
              <a:rPr lang="en-US" b="0" i="0" u="none" strike="noStrike" kern="1200" baseline="0" dirty="0" smtClean="0">
                <a:solidFill>
                  <a:schemeClr val="tx1"/>
                </a:solidFill>
                <a:latin typeface="+mn-lt"/>
                <a:ea typeface="+mn-ea"/>
                <a:cs typeface="+mn-cs"/>
              </a:rPr>
              <a:t>http://</a:t>
            </a:r>
            <a:r>
              <a:rPr lang="en-US" b="0" i="0" u="none" strike="noStrike" kern="1200" baseline="0" dirty="0" err="1" smtClean="0">
                <a:solidFill>
                  <a:schemeClr val="tx1"/>
                </a:solidFill>
                <a:latin typeface="+mn-lt"/>
                <a:ea typeface="+mn-ea"/>
                <a:cs typeface="+mn-cs"/>
              </a:rPr>
              <a:t>www.army.mil</a:t>
            </a:r>
            <a:r>
              <a:rPr lang="en-US" b="0" i="0" u="none" strike="noStrike" kern="1200" baseline="0" dirty="0" smtClean="0">
                <a:solidFill>
                  <a:schemeClr val="tx1"/>
                </a:solidFill>
                <a:latin typeface="+mn-lt"/>
                <a:ea typeface="+mn-ea"/>
                <a:cs typeface="+mn-cs"/>
              </a:rPr>
              <a:t>/article/60852/</a:t>
            </a:r>
            <a:r>
              <a:rPr lang="en-US" b="0" i="0" u="none" strike="noStrike" kern="1200" baseline="0" dirty="0" err="1" smtClean="0">
                <a:solidFill>
                  <a:schemeClr val="tx1"/>
                </a:solidFill>
                <a:latin typeface="+mn-lt"/>
                <a:ea typeface="+mn-ea"/>
                <a:cs typeface="+mn-cs"/>
              </a:rPr>
              <a:t>The_Last_PSYOP_Group_change_of_command</a:t>
            </a:r>
            <a:r>
              <a:rPr lang="en-US" b="0" i="0" u="none" strike="noStrike" kern="1200" baseline="0" dirty="0" smtClean="0">
                <a:solidFill>
                  <a:schemeClr val="tx1"/>
                </a:solidFill>
                <a:latin typeface="+mn-lt"/>
                <a:ea typeface="+mn-ea"/>
                <a:cs typeface="+mn-cs"/>
              </a:rPr>
              <a:t>/</a:t>
            </a:r>
          </a:p>
          <a:p>
            <a:pPr lvl="1"/>
            <a:endParaRPr lang="en-US" i="1" dirty="0" smtClean="0"/>
          </a:p>
          <a:p>
            <a:pPr lvl="1"/>
            <a:r>
              <a:rPr lang="en-US" i="1" dirty="0" smtClean="0"/>
              <a:t>Unlike many soldiers in the Army who deploy and wonder what they did to affect the war, our CAPOC soldiers can see the results they've influenced” said </a:t>
            </a:r>
            <a:r>
              <a:rPr lang="en-US" i="1" dirty="0" err="1" smtClean="0"/>
              <a:t>Blackledge</a:t>
            </a:r>
            <a:r>
              <a:rPr lang="en-US" i="1" dirty="0" smtClean="0"/>
              <a:t> at the ceremony.</a:t>
            </a:r>
            <a:br>
              <a:rPr lang="en-US" i="1" dirty="0" smtClean="0"/>
            </a:br>
            <a:r>
              <a:rPr lang="en-US" i="1" dirty="0" smtClean="0"/>
              <a:t/>
            </a:r>
            <a:br>
              <a:rPr lang="en-US" i="1" dirty="0" smtClean="0"/>
            </a:br>
            <a:r>
              <a:rPr lang="en-US" i="1" dirty="0" smtClean="0"/>
              <a:t>The command’s soldiers were also praised by both in-coming and out-going commanders who both noted the exceptional quality of soldiers within the command. “The quality of the soldiers is phenomenal, what makes it difficult is the OPTEMPO,” said </a:t>
            </a:r>
            <a:r>
              <a:rPr lang="en-US" i="1" dirty="0" err="1" smtClean="0"/>
              <a:t>Castellanos</a:t>
            </a:r>
            <a:r>
              <a:rPr lang="en-US" i="1" dirty="0" smtClean="0"/>
              <a:t>. An OPTEMPO that is one of the highest in the Army, and that that only stands to accelerate over the next few years. “I look to pick up our operational tempo a notch more, there is still much work to be done. Dwindling resources, both in manpower and money, will continue to challenge everything we do. We’ll need to find ways to work more efficiently and implement processes to increase our capacity. There are no other choices</a:t>
            </a:r>
          </a:p>
          <a:p>
            <a:pPr lvl="0"/>
            <a:endParaRPr lang="en-US" b="0" i="0" u="none" strike="noStrike" kern="1200" baseline="0" dirty="0" smtClean="0">
              <a:solidFill>
                <a:schemeClr val="tx1"/>
              </a:solidFill>
              <a:latin typeface="+mn-lt"/>
              <a:ea typeface="+mn-ea"/>
              <a:cs typeface="+mn-cs"/>
            </a:endParaRPr>
          </a:p>
          <a:p>
            <a:pPr lvl="0"/>
            <a:endParaRPr lang="en-US" i="0" dirty="0" smtClean="0"/>
          </a:p>
          <a:p>
            <a:pPr lvl="0"/>
            <a:r>
              <a:rPr lang="en-US" i="0" dirty="0" smtClean="0"/>
              <a:t>Aquino explains the philosophy of The Temple of Set: http://</a:t>
            </a:r>
            <a:r>
              <a:rPr lang="en-US" i="0" dirty="0" err="1" smtClean="0"/>
              <a:t>disinfo.com</a:t>
            </a:r>
            <a:r>
              <a:rPr lang="en-US" i="0" dirty="0" smtClean="0"/>
              <a:t>/2013/09/devils-advocate-interview-</a:t>
            </a:r>
            <a:r>
              <a:rPr lang="en-US" i="0" dirty="0" err="1" smtClean="0"/>
              <a:t>dr</a:t>
            </a:r>
            <a:r>
              <a:rPr lang="en-US" i="0" dirty="0" smtClean="0"/>
              <a:t>-</a:t>
            </a:r>
            <a:r>
              <a:rPr lang="en-US" i="0" dirty="0" err="1" smtClean="0"/>
              <a:t>michael-aquino</a:t>
            </a:r>
            <a:r>
              <a:rPr lang="en-US" i="0" dirty="0" smtClean="0"/>
              <a:t>/ </a:t>
            </a:r>
          </a:p>
          <a:p>
            <a:pPr lvl="1"/>
            <a:endParaRPr lang="en-US" i="1" dirty="0" smtClean="0"/>
          </a:p>
          <a:p>
            <a:pPr lvl="1"/>
            <a:r>
              <a:rPr lang="en-US" i="1" dirty="0" smtClean="0"/>
              <a:t>The appeal of occultism is much the same as that of conventional religion: Logical positivism and scientific materialism, though they have made great strides towards explaining the “how” of existence, have failed entirely to explain the “why”. Hence the curious seek answers in metaphysical philosophy or religion. Metaphysical philosophy requires a logical base from which various </a:t>
            </a:r>
            <a:r>
              <a:rPr lang="en-US" i="1" dirty="0" err="1" smtClean="0"/>
              <a:t>suprarational</a:t>
            </a:r>
            <a:r>
              <a:rPr lang="en-US" i="1" dirty="0" smtClean="0"/>
              <a:t> principles are induced. Conventional religion is the simplification of such a philosophy into a crude ideology, which adherents need not understand, but only accept as an act of blind faith.</a:t>
            </a:r>
          </a:p>
          <a:p>
            <a:pPr lvl="1"/>
            <a:endParaRPr lang="en-US" i="1" dirty="0" smtClean="0"/>
          </a:p>
          <a:p>
            <a:pPr lvl="1"/>
            <a:r>
              <a:rPr lang="en-US" i="1" dirty="0" smtClean="0"/>
              <a:t>Conventional religions, with their colorful mythologies analyzed in terms of the underlying philosophical principles, represent simply the primitive longing of man to feel “at one” with the Universal harmony he perceives about him. “White” magic, as advocated by primitive pagan and modern institutional religions, offers devotees the illusion of “re-inclusion” in the Universal scheme of things through various ritualistic devotions and superstitions.</a:t>
            </a:r>
          </a:p>
          <a:p>
            <a:pPr lvl="1"/>
            <a:endParaRPr lang="en-US" i="1" dirty="0" smtClean="0"/>
          </a:p>
          <a:p>
            <a:pPr lvl="1"/>
            <a:r>
              <a:rPr lang="en-US" i="1" dirty="0" smtClean="0"/>
              <a:t>The Black Magician, on the other hand, rejects both the desirability of union with the Universe and any self-deceptive antics designed to create such an illusion. He has considered the existence of the individual psyche – the “core you” of your conscious intelligence – and has taken satisfaction from its existence as something unlike anything else in the Universe. The Black Magician desires this psyche to live, to experience, and to continue. He does not wish to die – or to lose his consciousness and identity in a larger, Universal consciousness [assuming that such exists]. He wants to be. This decision in favor of individual existence is the first premise of the Temple of Set.</a:t>
            </a:r>
          </a:p>
          <a:p>
            <a:pPr lvl="1"/>
            <a:endParaRPr lang="en-US" i="1" dirty="0" smtClean="0"/>
          </a:p>
          <a:p>
            <a:pPr lvl="1"/>
            <a:r>
              <a:rPr lang="en-US" i="1" dirty="0" smtClean="0"/>
              <a:t>The second premise of the Temple is that the </a:t>
            </a:r>
            <a:r>
              <a:rPr lang="en-US" i="1" dirty="0" err="1" smtClean="0"/>
              <a:t>psychecentric</a:t>
            </a:r>
            <a:r>
              <a:rPr lang="en-US" i="1" dirty="0" smtClean="0"/>
              <a:t> consciousness can evolve towards its own divinity through deliberate exercise of the intelligence and Will, a process of becoming or coming into being whose roots may be found in the dialectic method expounded by Plato and the conscious exaltation of the Will proposed by Nietzsche.</a:t>
            </a:r>
          </a:p>
          <a:p>
            <a:pPr lvl="0"/>
            <a:endParaRPr lang="en-US" i="0" dirty="0" smtClean="0"/>
          </a:p>
          <a:p>
            <a:pPr lvl="0"/>
            <a:r>
              <a:rPr lang="en-US" i="0" dirty="0" smtClean="0"/>
              <a:t>Aquino first encountered</a:t>
            </a:r>
            <a:r>
              <a:rPr lang="en-US" i="0" baseline="0" dirty="0" smtClean="0"/>
              <a:t> </a:t>
            </a:r>
            <a:r>
              <a:rPr lang="en-US" i="0" baseline="0" dirty="0" err="1" smtClean="0"/>
              <a:t>LaVey</a:t>
            </a:r>
            <a:r>
              <a:rPr lang="en-US" i="0" baseline="0" dirty="0" smtClean="0"/>
              <a:t> and the Church of Satan at the Premiere of Rosemary’s Baby, in which </a:t>
            </a:r>
            <a:r>
              <a:rPr lang="en-US" i="0" baseline="0" dirty="0" err="1" smtClean="0"/>
              <a:t>LaVey</a:t>
            </a:r>
            <a:r>
              <a:rPr lang="en-US" i="0" baseline="0" dirty="0" smtClean="0"/>
              <a:t> played the Devil’s eyes (impregnating Rosemary). This was next to the Presidio, at the Marina Theater in 1968. Michael Aquino was in the audience, shortly before being shipped off to Viet Nam. </a:t>
            </a:r>
          </a:p>
          <a:p>
            <a:pPr lvl="0"/>
            <a:r>
              <a:rPr lang="en-US" i="0" baseline="0" dirty="0" smtClean="0"/>
              <a:t>Made a member of the Council of Nine as soon as he was ordained as a Priest of Satan in 1970 on his return from ‘Nam; editor of The Cloven Hoof, the Church of Satan magazine</a:t>
            </a:r>
          </a:p>
          <a:p>
            <a:pPr lvl="0"/>
            <a:r>
              <a:rPr lang="en-US" i="0" baseline="0" dirty="0" smtClean="0"/>
              <a:t>5934/8350 Lords of the Left Hand Path by </a:t>
            </a:r>
            <a:r>
              <a:rPr lang="en-US" i="0" baseline="0" dirty="0" err="1" smtClean="0"/>
              <a:t>Dr</a:t>
            </a:r>
            <a:r>
              <a:rPr lang="en-US" i="0" baseline="0" dirty="0" smtClean="0"/>
              <a:t> Stephen Flowers </a:t>
            </a:r>
          </a:p>
          <a:p>
            <a:pPr lvl="0"/>
            <a:endParaRPr lang="en-US" i="0" baseline="0" dirty="0" smtClean="0"/>
          </a:p>
          <a:p>
            <a:pPr lvl="0"/>
            <a:r>
              <a:rPr lang="en-US" i="0" dirty="0" smtClean="0"/>
              <a:t>Also discussed in this interview between Aquino and Steve</a:t>
            </a:r>
            <a:r>
              <a:rPr lang="en-US" i="0" baseline="0" dirty="0" smtClean="0"/>
              <a:t> Warner</a:t>
            </a:r>
            <a:r>
              <a:rPr lang="en-US" i="0" dirty="0" smtClean="0"/>
              <a:t> Oct 2015 https://</a:t>
            </a:r>
            <a:r>
              <a:rPr lang="en-US" i="0" dirty="0" err="1" smtClean="0"/>
              <a:t>www.youtube.com</a:t>
            </a:r>
            <a:r>
              <a:rPr lang="en-US" i="0" dirty="0" smtClean="0"/>
              <a:t>/</a:t>
            </a:r>
            <a:r>
              <a:rPr lang="en-US" i="0" dirty="0" err="1" smtClean="0"/>
              <a:t>watch?v</a:t>
            </a:r>
            <a:r>
              <a:rPr lang="en-US" i="0" dirty="0" smtClean="0"/>
              <a:t>=Z3yTmWYWJgg </a:t>
            </a:r>
          </a:p>
          <a:p>
            <a:pPr lvl="0"/>
            <a:endParaRPr lang="en-US" i="0" dirty="0" smtClean="0"/>
          </a:p>
          <a:p>
            <a:pPr lvl="0"/>
            <a:r>
              <a:rPr lang="en-US" i="0" dirty="0" smtClean="0"/>
              <a:t>Link to original SFPD report where</a:t>
            </a:r>
            <a:r>
              <a:rPr lang="en-US" i="0" baseline="0" dirty="0" smtClean="0"/>
              <a:t> Aquino was identified by one of the child alleged victims: http://</a:t>
            </a:r>
            <a:r>
              <a:rPr lang="en-US" i="0" baseline="0" dirty="0" err="1" smtClean="0"/>
              <a:t>www.bibliotecapleyades.net</a:t>
            </a:r>
            <a:r>
              <a:rPr lang="en-US" i="0" baseline="0" dirty="0" smtClean="0"/>
              <a:t>/</a:t>
            </a:r>
            <a:r>
              <a:rPr lang="en-US" i="0" baseline="0" dirty="0" err="1" smtClean="0"/>
              <a:t>sociopolitica</a:t>
            </a:r>
            <a:r>
              <a:rPr lang="en-US" i="0" baseline="0" dirty="0" smtClean="0"/>
              <a:t>/mindcontrol2/images/</a:t>
            </a:r>
            <a:r>
              <a:rPr lang="en-US" i="0" baseline="0" dirty="0" err="1" smtClean="0"/>
              <a:t>p_presidio.gif</a:t>
            </a: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10</a:t>
            </a:fld>
            <a:endParaRPr lang="en-US"/>
          </a:p>
        </p:txBody>
      </p:sp>
    </p:spTree>
    <p:extLst>
      <p:ext uri="{BB962C8B-B14F-4D97-AF65-F5344CB8AC3E}">
        <p14:creationId xmlns:p14="http://schemas.microsoft.com/office/powerpoint/2010/main" val="96102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Military record</a:t>
            </a:r>
            <a:r>
              <a:rPr lang="en-US" baseline="0" dirty="0" smtClean="0"/>
              <a:t> from FOIA request, Aquino FOIA.PDF</a:t>
            </a:r>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11</a:t>
            </a:fld>
            <a:endParaRPr lang="en-US"/>
          </a:p>
        </p:txBody>
      </p:sp>
    </p:spTree>
    <p:extLst>
      <p:ext uri="{BB962C8B-B14F-4D97-AF65-F5344CB8AC3E}">
        <p14:creationId xmlns:p14="http://schemas.microsoft.com/office/powerpoint/2010/main" val="3054001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COINCIDENCE 1 Leary also saw himself</a:t>
            </a:r>
            <a:r>
              <a:rPr lang="en-US" baseline="0" dirty="0" smtClean="0"/>
              <a:t> carrying out Crowley’s vision; </a:t>
            </a:r>
          </a:p>
          <a:p>
            <a:r>
              <a:rPr lang="en-US" baseline="0" dirty="0" smtClean="0"/>
              <a:t> named after Crowley’s </a:t>
            </a:r>
            <a:r>
              <a:rPr lang="en-US" baseline="0" dirty="0" err="1" smtClean="0"/>
              <a:t>Babalon</a:t>
            </a:r>
            <a:r>
              <a:rPr lang="en-US" baseline="0" dirty="0" smtClean="0"/>
              <a:t> Working, Aquino conducted a </a:t>
            </a:r>
            <a:r>
              <a:rPr lang="en-US" baseline="0" dirty="0" err="1" smtClean="0"/>
              <a:t>Babalon</a:t>
            </a:r>
            <a:r>
              <a:rPr lang="en-US" baseline="0" dirty="0" smtClean="0"/>
              <a:t> Working in </a:t>
            </a:r>
            <a:r>
              <a:rPr lang="en-US" baseline="0" dirty="0" err="1" smtClean="0"/>
              <a:t>Wewelsburg</a:t>
            </a:r>
            <a:r>
              <a:rPr lang="en-US" baseline="0" dirty="0" smtClean="0"/>
              <a:t> before the Internet project was launched </a:t>
            </a:r>
            <a:endParaRPr lang="en-US" dirty="0" smtClean="0"/>
          </a:p>
          <a:p>
            <a:endParaRPr lang="en-US" dirty="0" smtClean="0"/>
          </a:p>
          <a:p>
            <a:r>
              <a:rPr lang="en-US" dirty="0" smtClean="0"/>
              <a:t>http://</a:t>
            </a:r>
            <a:r>
              <a:rPr lang="en-US" dirty="0" err="1" smtClean="0"/>
              <a:t>www.amazon.com</a:t>
            </a:r>
            <a:r>
              <a:rPr lang="en-US" dirty="0" smtClean="0"/>
              <a:t>/Lucifer-Dethroned-William-Sharon-</a:t>
            </a:r>
            <a:r>
              <a:rPr lang="en-US" dirty="0" err="1" smtClean="0"/>
              <a:t>Schnoebelen</a:t>
            </a:r>
            <a:r>
              <a:rPr lang="en-US" dirty="0" smtClean="0"/>
              <a:t>/</a:t>
            </a:r>
            <a:r>
              <a:rPr lang="en-US" dirty="0" err="1" smtClean="0"/>
              <a:t>dp</a:t>
            </a:r>
            <a:r>
              <a:rPr lang="en-US" dirty="0" smtClean="0"/>
              <a:t>/0937958417</a:t>
            </a:r>
          </a:p>
          <a:p>
            <a:endParaRPr lang="en-US" dirty="0" smtClean="0"/>
          </a:p>
          <a:p>
            <a:r>
              <a:rPr lang="en-US" dirty="0" smtClean="0"/>
              <a:t>National</a:t>
            </a:r>
            <a:r>
              <a:rPr lang="en-US" baseline="0" dirty="0" smtClean="0"/>
              <a:t> Enquirer story via: http://national-paranormal-</a:t>
            </a:r>
            <a:r>
              <a:rPr lang="en-US" baseline="0" dirty="0" err="1" smtClean="0"/>
              <a:t>society.org</a:t>
            </a:r>
            <a:r>
              <a:rPr lang="en-US" baseline="0" dirty="0" smtClean="0"/>
              <a:t>/</a:t>
            </a:r>
            <a:r>
              <a:rPr lang="en-US" baseline="0" dirty="0" err="1" smtClean="0"/>
              <a:t>michael-aquino</a:t>
            </a:r>
            <a:r>
              <a:rPr lang="en-US" baseline="0" dirty="0" smtClean="0"/>
              <a:t>/</a:t>
            </a:r>
          </a:p>
          <a:p>
            <a:endParaRPr lang="en-US" dirty="0" smtClean="0"/>
          </a:p>
          <a:p>
            <a:endParaRPr lang="en-US" dirty="0" smtClean="0"/>
          </a:p>
          <a:p>
            <a:r>
              <a:rPr lang="en-US" dirty="0" smtClean="0"/>
              <a:t>Lt</a:t>
            </a:r>
            <a:r>
              <a:rPr lang="en-US" baseline="0" dirty="0" smtClean="0"/>
              <a:t> Col Baron </a:t>
            </a:r>
            <a:r>
              <a:rPr lang="en-US" baseline="0" dirty="0" err="1" smtClean="0"/>
              <a:t>Dr</a:t>
            </a:r>
            <a:r>
              <a:rPr lang="en-US" baseline="0" dirty="0" smtClean="0"/>
              <a:t> Michael Aquino and his wife Lilith, L; wearing medals, what looks like Masonic garb, and a kilt related to his 13</a:t>
            </a:r>
            <a:r>
              <a:rPr lang="en-US" baseline="30000" dirty="0" smtClean="0"/>
              <a:t>th</a:t>
            </a:r>
            <a:r>
              <a:rPr lang="en-US" baseline="0" dirty="0" smtClean="0"/>
              <a:t> Barony of </a:t>
            </a:r>
            <a:r>
              <a:rPr lang="en-US" baseline="0" dirty="0" err="1" smtClean="0"/>
              <a:t>Rachane</a:t>
            </a:r>
            <a:r>
              <a:rPr lang="en-US" baseline="0" dirty="0" smtClean="0"/>
              <a:t>, affiliated with Clan Campbell</a:t>
            </a:r>
          </a:p>
          <a:p>
            <a:r>
              <a:rPr lang="en-US" baseline="0" dirty="0" smtClean="0"/>
              <a:t>Image from </a:t>
            </a:r>
            <a:r>
              <a:rPr lang="en-US" baseline="0" dirty="0" err="1" smtClean="0"/>
              <a:t>AboveTopSecret.com</a:t>
            </a:r>
            <a:r>
              <a:rPr lang="en-US" baseline="0" dirty="0" smtClean="0"/>
              <a:t> http://</a:t>
            </a:r>
            <a:r>
              <a:rPr lang="en-US" baseline="0" dirty="0" err="1" smtClean="0"/>
              <a:t>www.abovetopsecret.com</a:t>
            </a:r>
            <a:r>
              <a:rPr lang="en-US" baseline="0" dirty="0" smtClean="0"/>
              <a:t>/forum/thread972356/pg6</a:t>
            </a:r>
          </a:p>
          <a:p>
            <a:endParaRPr lang="en-US" baseline="0" dirty="0" smtClean="0"/>
          </a:p>
          <a:p>
            <a:r>
              <a:rPr lang="en-US" baseline="0" dirty="0" smtClean="0"/>
              <a:t>In military uniform with medals and ribbons: http://</a:t>
            </a:r>
            <a:r>
              <a:rPr lang="en-US" baseline="0" dirty="0" err="1" smtClean="0"/>
              <a:t>illuminati.wikia.com</a:t>
            </a:r>
            <a:r>
              <a:rPr lang="en-US" baseline="0" dirty="0" smtClean="0"/>
              <a:t>/wiki/</a:t>
            </a:r>
            <a:r>
              <a:rPr lang="en-US" baseline="0" dirty="0" err="1" smtClean="0"/>
              <a:t>Michael_Aquino</a:t>
            </a:r>
            <a:endParaRPr lang="en-US" baseline="0" dirty="0" smtClean="0"/>
          </a:p>
          <a:p>
            <a:endParaRPr lang="en-US" baseline="0" dirty="0" smtClean="0"/>
          </a:p>
          <a:p>
            <a:endParaRPr lang="en-US" baseline="0" dirty="0" smtClean="0"/>
          </a:p>
          <a:p>
            <a:r>
              <a:rPr lang="en-US" baseline="0" dirty="0" err="1" smtClean="0"/>
              <a:t>Aleister</a:t>
            </a:r>
            <a:r>
              <a:rPr lang="en-US" baseline="0" dirty="0" smtClean="0"/>
              <a:t> Crowley in full Masonic regalia ; from </a:t>
            </a:r>
            <a:r>
              <a:rPr lang="en-US" baseline="0" dirty="0" err="1" smtClean="0"/>
              <a:t>Rense.com</a:t>
            </a:r>
            <a:r>
              <a:rPr lang="en-US" baseline="0" dirty="0" smtClean="0"/>
              <a:t> </a:t>
            </a:r>
            <a:r>
              <a:rPr lang="en-US" i="1" baseline="0" dirty="0" smtClean="0"/>
              <a:t>Is Satanism in your School Yard </a:t>
            </a:r>
            <a:r>
              <a:rPr lang="en-US" baseline="0" dirty="0" smtClean="0"/>
              <a:t>http://</a:t>
            </a:r>
            <a:r>
              <a:rPr lang="en-US" baseline="0" dirty="0" err="1" smtClean="0"/>
              <a:t>www.rense.com</a:t>
            </a:r>
            <a:r>
              <a:rPr lang="en-US" baseline="0" dirty="0" smtClean="0"/>
              <a:t>/general61/satanism2.htm</a:t>
            </a:r>
          </a:p>
          <a:p>
            <a:endParaRPr lang="en-US" baseline="0" dirty="0" smtClean="0"/>
          </a:p>
          <a:p>
            <a:r>
              <a:rPr lang="en-US" baseline="0" dirty="0" smtClean="0"/>
              <a:t>Note 4994/8350 Lords of the Left Hand Path by Stephen Flowers, Aquino saw Crowley as flawed and himself and his own </a:t>
            </a:r>
            <a:r>
              <a:rPr lang="en-US" baseline="0" dirty="0" err="1" smtClean="0"/>
              <a:t>Setian</a:t>
            </a:r>
            <a:r>
              <a:rPr lang="en-US" baseline="0" dirty="0" smtClean="0"/>
              <a:t> system as superior. The Book of Coming Forth by Night, written on the summer solstice as Aquino was channeling Satan in Santa Barbara, makes direct reference to Crowley’s channeled Book of the Law and claims to be from the same source. https://</a:t>
            </a:r>
            <a:r>
              <a:rPr lang="en-US" baseline="0" dirty="0" err="1" smtClean="0"/>
              <a:t>www.scribd.com</a:t>
            </a:r>
            <a:r>
              <a:rPr lang="en-US" baseline="0" dirty="0" smtClean="0"/>
              <a:t>/doc/148658463/The-Book-of-Coming-Forth-by-Night</a:t>
            </a:r>
          </a:p>
          <a:p>
            <a:endParaRPr lang="en-US" dirty="0" smtClean="0"/>
          </a:p>
          <a:p>
            <a:r>
              <a:rPr lang="en-US" dirty="0" smtClean="0"/>
              <a:t>Cf. Leary clip talking about doing</a:t>
            </a:r>
            <a:r>
              <a:rPr lang="en-US" baseline="0" dirty="0" smtClean="0"/>
              <a:t> Crowley’s work.</a:t>
            </a:r>
          </a:p>
          <a:p>
            <a:endParaRPr lang="en-US" baseline="0" dirty="0" smtClean="0"/>
          </a:p>
          <a:p>
            <a:r>
              <a:rPr lang="en-US" baseline="0" dirty="0" smtClean="0"/>
              <a:t>Crowley and Gerald Gardner, the father of Wicca stayed in the same bungalow in Ceylon around 1990. https://</a:t>
            </a:r>
            <a:r>
              <a:rPr lang="en-US" baseline="0" dirty="0" err="1" smtClean="0"/>
              <a:t>en.wikipedia.org</a:t>
            </a:r>
            <a:r>
              <a:rPr lang="en-US" baseline="0" dirty="0" smtClean="0"/>
              <a:t>/wiki/</a:t>
            </a:r>
            <a:r>
              <a:rPr lang="en-US" baseline="0" dirty="0" err="1" smtClean="0"/>
              <a:t>Gerald_Gardner</a:t>
            </a:r>
            <a:r>
              <a:rPr lang="en-US" baseline="0" dirty="0" smtClean="0"/>
              <a:t>_(Wiccan) </a:t>
            </a:r>
          </a:p>
          <a:p>
            <a:endParaRPr lang="en-US" baseline="0" dirty="0" smtClean="0"/>
          </a:p>
          <a:p>
            <a:r>
              <a:rPr lang="en-US" baseline="0" dirty="0" err="1" smtClean="0"/>
              <a:t>Unreligion</a:t>
            </a:r>
            <a:r>
              <a:rPr lang="en-US" baseline="0" dirty="0" smtClean="0"/>
              <a:t> = UN Religion?</a:t>
            </a:r>
          </a:p>
          <a:p>
            <a:endParaRPr lang="en-US" baseline="0" dirty="0" smtClean="0"/>
          </a:p>
          <a:p>
            <a:r>
              <a:rPr lang="en-US" baseline="0" dirty="0" smtClean="0"/>
              <a:t>Quote is from correspondence with Arthur Lyons: http://</a:t>
            </a:r>
            <a:r>
              <a:rPr lang="en-US" baseline="0" dirty="0" err="1" smtClean="0"/>
              <a:t>www.satanservice.org</a:t>
            </a:r>
            <a:r>
              <a:rPr lang="en-US" baseline="0" dirty="0" smtClean="0"/>
              <a:t>/propaganda/acad.80se.txt</a:t>
            </a:r>
          </a:p>
          <a:p>
            <a:endParaRPr lang="en-US" baseline="0" dirty="0" smtClean="0"/>
          </a:p>
          <a:p>
            <a:r>
              <a:rPr lang="en-US" baseline="0" dirty="0" smtClean="0"/>
              <a:t>Lt Col </a:t>
            </a:r>
            <a:r>
              <a:rPr lang="en-US" baseline="0" dirty="0" err="1" smtClean="0"/>
              <a:t>Dr</a:t>
            </a:r>
            <a:r>
              <a:rPr lang="en-US" baseline="0" dirty="0" smtClean="0"/>
              <a:t> Michael Aquino profile: http://</a:t>
            </a:r>
            <a:r>
              <a:rPr lang="en-US" baseline="0" dirty="0" err="1" smtClean="0"/>
              <a:t>www.encyclopedia.com</a:t>
            </a:r>
            <a:r>
              <a:rPr lang="en-US" baseline="0" dirty="0" smtClean="0"/>
              <a:t>/doc/1G2-3403800290.html</a:t>
            </a:r>
          </a:p>
          <a:p>
            <a:endParaRPr lang="en-US" baseline="0" dirty="0" smtClean="0"/>
          </a:p>
          <a:p>
            <a:endParaRPr lang="en-US" baseline="0" dirty="0" smtClean="0"/>
          </a:p>
          <a:p>
            <a:r>
              <a:rPr lang="en-US" dirty="0" smtClean="0"/>
              <a:t>Crowley was a Freemason:</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a:t>
            </a:r>
            <a:r>
              <a:rPr lang="en-US" baseline="0" dirty="0" smtClean="0"/>
              <a:t> </a:t>
            </a:r>
            <a:r>
              <a:rPr lang="en-US" sz="1200" b="1" kern="1200" dirty="0" err="1" smtClean="0">
                <a:solidFill>
                  <a:schemeClr val="tx1"/>
                </a:solidFill>
                <a:effectLst/>
                <a:latin typeface="+mn-lt"/>
                <a:ea typeface="+mn-ea"/>
                <a:cs typeface="+mn-cs"/>
              </a:rPr>
              <a:t>Aleister</a:t>
            </a:r>
            <a:r>
              <a:rPr lang="en-US" sz="1200" b="1" kern="1200" dirty="0" smtClean="0">
                <a:solidFill>
                  <a:schemeClr val="tx1"/>
                </a:solidFill>
                <a:effectLst/>
                <a:latin typeface="+mn-lt"/>
                <a:ea typeface="+mn-ea"/>
                <a:cs typeface="+mn-cs"/>
              </a:rPr>
              <a:t> Crowley The Greatest Magician of the 20th Century?  </a:t>
            </a:r>
            <a:r>
              <a:rPr lang="en-US" sz="1200" b="1" i="1" kern="1200" dirty="0" smtClean="0">
                <a:solidFill>
                  <a:schemeClr val="tx1"/>
                </a:solidFill>
                <a:effectLst/>
                <a:latin typeface="+mn-lt"/>
                <a:ea typeface="+mn-ea"/>
                <a:cs typeface="+mn-cs"/>
              </a:rPr>
              <a:t>by Wes </a:t>
            </a:r>
            <a:r>
              <a:rPr lang="en-US" sz="1200" b="1" i="1" kern="1200" dirty="0" err="1" smtClean="0">
                <a:solidFill>
                  <a:schemeClr val="tx1"/>
                </a:solidFill>
                <a:effectLst/>
                <a:latin typeface="+mn-lt"/>
                <a:ea typeface="+mn-ea"/>
                <a:cs typeface="+mn-cs"/>
              </a:rPr>
              <a:t>Penre</a:t>
            </a:r>
            <a:r>
              <a:rPr lang="en-US" sz="1200" b="1" i="1" kern="1200" dirty="0" smtClean="0">
                <a:solidFill>
                  <a:schemeClr val="tx1"/>
                </a:solidFill>
                <a:effectLst/>
                <a:latin typeface="+mn-lt"/>
                <a:ea typeface="+mn-ea"/>
                <a:cs typeface="+mn-cs"/>
              </a:rPr>
              <a:t>, Dec 29, 1998</a:t>
            </a:r>
            <a:endParaRPr lang="en-US" dirty="0" smtClean="0"/>
          </a:p>
          <a:p>
            <a:pPr lvl="1"/>
            <a:endParaRPr lang="en-US" i="1" dirty="0" smtClean="0"/>
          </a:p>
          <a:p>
            <a:pPr lvl="1"/>
            <a:r>
              <a:rPr lang="en-US" sz="1200" i="1" kern="1200" dirty="0" smtClean="0">
                <a:solidFill>
                  <a:schemeClr val="tx1"/>
                </a:solidFill>
                <a:effectLst/>
                <a:latin typeface="+mn-lt"/>
                <a:ea typeface="+mn-ea"/>
                <a:cs typeface="+mn-cs"/>
              </a:rPr>
              <a:t>“Do what thou will shall be the whole of the Law” [The work of the OTO ... is geared towards the achievement of a world-spanning empire ... The Law “Do what thou wilt” is the law of this new state – a One World Government] was his motto for the OTO, which was the secret order he himself was the Grandmaster of. He rejected traditional morality in favor of the life of a drug addict and brutal womanizer (“I rave; and I rape and I rip and I rend” is a line from one of his poems). He even enjoyed being called the “wickedest man in the world”. He was married twice, and both his wives went insane. Five of his mistresses committed suicide.</a:t>
            </a:r>
          </a:p>
          <a:p>
            <a:pPr lvl="1"/>
            <a:r>
              <a:rPr lang="en-US" sz="1200" i="1" kern="1200" dirty="0" smtClean="0">
                <a:solidFill>
                  <a:schemeClr val="tx1"/>
                </a:solidFill>
                <a:effectLst/>
                <a:latin typeface="+mn-lt"/>
                <a:ea typeface="+mn-ea"/>
                <a:cs typeface="+mn-cs"/>
              </a:rPr>
              <a:t>          Although the above is true, Crowley found great amusement in trying to shock his environment, the sleeping population, and when the newspapers named him “The Wickedest Man in the World”, he was very pleased. Due to his nature of wanting to shock people, he also sometimes exaggerated to create an effect.</a:t>
            </a:r>
          </a:p>
          <a:p>
            <a:pPr lvl="1"/>
            <a:r>
              <a:rPr lang="en-US" sz="1200" i="1" kern="1200" dirty="0" smtClean="0">
                <a:solidFill>
                  <a:schemeClr val="tx1"/>
                </a:solidFill>
                <a:effectLst/>
                <a:latin typeface="+mn-lt"/>
                <a:ea typeface="+mn-ea"/>
                <a:cs typeface="+mn-cs"/>
              </a:rPr>
              <a:t>People who met Crowley verified that he had occult powers, and as an example William Seabrook tells the following story: Seabrook wanted a demonstration of Crowley’s powers, so the latter chose a man at random out on the street and followed him, imitating his walk. Suddenly Crowley fell, but was rapidly on his feet again. At the same time the other man fell on the sidewalk. Crowley and his companion helped the man up, and he looked confused, trying to find the banana peel.</a:t>
            </a:r>
          </a:p>
          <a:p>
            <a:pPr lvl="1"/>
            <a:r>
              <a:rPr lang="en-US" sz="1200" i="1" kern="1200" dirty="0" smtClean="0">
                <a:solidFill>
                  <a:schemeClr val="tx1"/>
                </a:solidFill>
                <a:effectLst/>
                <a:latin typeface="+mn-lt"/>
                <a:ea typeface="+mn-ea"/>
                <a:cs typeface="+mn-cs"/>
              </a:rPr>
              <a:t>Crowley is often credited as the man who came up with the idea of putting backwards messages into musical recordings. On Beatles, the Rolling Stones and Led Zeppelin albums these messages can be heard (all those three rock bands are/were Crowley disciples). There are, for example, infamous backward satanic messages on the mega hit “Stairway to Heaven” (“Here’s to my sweet Satan” is one of many messages that appear). Jimmy Page and Robert Plant, the two front figures in the band deny this, but the messages clearly appear when the song is played backwards. Page also bought Crowley’s mansion in Scotland and he doesn't make a secret of that he is a long time disciple of Crowley's, as was the late drummer John Bonham from the same group. Beatles also had backwards messages like “Paul is dead” on their albums and Crowley’s head is present on the cover of “Sgt. Pepper’s Lonely Hearts Club Band”. When asked why all those people were portrayed on cover of the album, the Beatles replied and said those were people they admired.              </a:t>
            </a:r>
            <a:r>
              <a:rPr lang="en-US" sz="1200" i="1" kern="1200" dirty="0" err="1" smtClean="0">
                <a:solidFill>
                  <a:schemeClr val="tx1"/>
                </a:solidFill>
                <a:effectLst/>
                <a:latin typeface="+mn-lt"/>
                <a:ea typeface="+mn-ea"/>
                <a:cs typeface="+mn-cs"/>
              </a:rPr>
              <a:t>Aleister</a:t>
            </a:r>
            <a:r>
              <a:rPr lang="en-US" sz="1200" i="1" kern="1200" dirty="0" smtClean="0">
                <a:solidFill>
                  <a:schemeClr val="tx1"/>
                </a:solidFill>
                <a:effectLst/>
                <a:latin typeface="+mn-lt"/>
                <a:ea typeface="+mn-ea"/>
                <a:cs typeface="+mn-cs"/>
              </a:rPr>
              <a:t> Crowley was born in Warwickshire where he revolted against a strict religious childhood. He left his studies and became initiated into the secret order of the Golden Dawn in 1898. After some time he came into conflict with its leaders and went to Mexico. From there he traveled a lot, to India and Ceylon, where he studied yoga and Buddhism. Buddhism replaced his occult interests for a while, until he got a strange experience in Cairo, Egypt in 1904. By curiosity his wife Rose asked him to do an occult ritual. She then went into a state of trance and brought down a message from some strange being. “He’s waiting for you”, she told Crowley. “Him”, she said, was Horus, the God of wars and the son of Osiris in the old Egyptian mythology.</a:t>
            </a:r>
          </a:p>
          <a:p>
            <a:pPr lvl="1"/>
            <a:r>
              <a:rPr lang="en-US" sz="1200" i="1" kern="1200" dirty="0" smtClean="0">
                <a:solidFill>
                  <a:schemeClr val="tx1"/>
                </a:solidFill>
                <a:effectLst/>
                <a:latin typeface="+mn-lt"/>
                <a:ea typeface="+mn-ea"/>
                <a:cs typeface="+mn-cs"/>
              </a:rPr>
              <a:t>At first, Crowley didn’t believe her, so he started asking her a few questions to reveal her as a fraud. But Rose, who didn’t know very much about the occult, gave the correct answers.</a:t>
            </a:r>
          </a:p>
          <a:p>
            <a:pPr lvl="1"/>
            <a:r>
              <a:rPr lang="en-US" sz="1200" i="1" kern="1200" dirty="0" smtClean="0">
                <a:solidFill>
                  <a:schemeClr val="tx1"/>
                </a:solidFill>
                <a:effectLst/>
                <a:latin typeface="+mn-lt"/>
                <a:ea typeface="+mn-ea"/>
                <a:cs typeface="+mn-cs"/>
              </a:rPr>
              <a:t>The message that was sent to Crowley, told him to sit down by his desk a certain time three days in a row. He o</a:t>
            </a:r>
          </a:p>
          <a:p>
            <a:pPr lvl="1"/>
            <a:r>
              <a:rPr lang="en-US" sz="1200" i="1" kern="1200" dirty="0" err="1" smtClean="0">
                <a:solidFill>
                  <a:schemeClr val="tx1"/>
                </a:solidFill>
                <a:effectLst/>
                <a:latin typeface="+mn-lt"/>
                <a:ea typeface="+mn-ea"/>
                <a:cs typeface="+mn-cs"/>
              </a:rPr>
              <a:t>ed</a:t>
            </a:r>
            <a:r>
              <a:rPr lang="en-US" sz="1200" i="1" kern="1200" dirty="0" smtClean="0">
                <a:solidFill>
                  <a:schemeClr val="tx1"/>
                </a:solidFill>
                <a:effectLst/>
                <a:latin typeface="+mn-lt"/>
                <a:ea typeface="+mn-ea"/>
                <a:cs typeface="+mn-cs"/>
              </a:rPr>
              <a:t> and in these three days he wrote “The Book of Law” with automatic writing. This means his hand was moving by another force than his own.</a:t>
            </a:r>
          </a:p>
          <a:p>
            <a:pPr lvl="1"/>
            <a:r>
              <a:rPr lang="en-US" sz="1200" i="1" kern="1200" dirty="0" smtClean="0">
                <a:solidFill>
                  <a:schemeClr val="tx1"/>
                </a:solidFill>
                <a:effectLst/>
                <a:latin typeface="+mn-lt"/>
                <a:ea typeface="+mn-ea"/>
                <a:cs typeface="+mn-cs"/>
              </a:rPr>
              <a:t>Crowley’s messenger taught that the old Age of Osiris soon would follow by the new Age of Horus. But first Earth must bathe in blood. There should be a World War. The Book of Law told about a race of Superhuman and condemned the old religions, the pacifism, democracy, compassion and humanity. “Let my servants be few and secret, they shall reign over the many and the known”, the Superhuman continued. The rest of the message goes in the same spirit. The lower races should be humiliated and condemned and even killed. It taught “no mercy”. [Long before the Roswell incident, where a flying saucer crashed in the desert and dead aliens were found, Crowley made a drawing of one of his “messengers” called Lam – the drawing is almost identical with the Grey Aliens, who nowadays are so broadly mentioned and used in movies and among abducted].</a:t>
            </a:r>
          </a:p>
          <a:p>
            <a:pPr lvl="1"/>
            <a:r>
              <a:rPr lang="en-US" sz="1200" i="1" kern="1200" dirty="0" smtClean="0">
                <a:solidFill>
                  <a:schemeClr val="tx1"/>
                </a:solidFill>
                <a:effectLst/>
                <a:latin typeface="+mn-lt"/>
                <a:ea typeface="+mn-ea"/>
                <a:cs typeface="+mn-cs"/>
              </a:rPr>
              <a:t>The messenger also declared that Crowley was the Beast 666 from the “Book of Revelations” (13:18), who had come to destroy Christianity. He tried to forget the whole thing, but from 1909 and forwards, he started taking the messages seriously.</a:t>
            </a:r>
          </a:p>
          <a:p>
            <a:pPr lvl="1"/>
            <a:r>
              <a:rPr lang="en-US" sz="1200" i="1" kern="1200" dirty="0" smtClean="0">
                <a:solidFill>
                  <a:schemeClr val="tx1"/>
                </a:solidFill>
                <a:effectLst/>
                <a:latin typeface="+mn-lt"/>
                <a:ea typeface="+mn-ea"/>
                <a:cs typeface="+mn-cs"/>
              </a:rPr>
              <a:t>Crowley then left his former occult teacher </a:t>
            </a:r>
            <a:r>
              <a:rPr lang="en-US" sz="1200" i="1" kern="1200" dirty="0" err="1" smtClean="0">
                <a:solidFill>
                  <a:schemeClr val="tx1"/>
                </a:solidFill>
                <a:effectLst/>
                <a:latin typeface="+mn-lt"/>
                <a:ea typeface="+mn-ea"/>
                <a:cs typeface="+mn-cs"/>
              </a:rPr>
              <a:t>MacGregor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Mathers</a:t>
            </a:r>
            <a:r>
              <a:rPr lang="en-US" sz="1200" i="1" kern="1200" dirty="0" smtClean="0">
                <a:solidFill>
                  <a:schemeClr val="tx1"/>
                </a:solidFill>
                <a:effectLst/>
                <a:latin typeface="+mn-lt"/>
                <a:ea typeface="+mn-ea"/>
                <a:cs typeface="+mn-cs"/>
              </a:rPr>
              <a:t>, who by that time was a broken man. </a:t>
            </a:r>
            <a:r>
              <a:rPr lang="en-US" sz="1200" i="1" kern="1200" dirty="0" err="1" smtClean="0">
                <a:solidFill>
                  <a:schemeClr val="tx1"/>
                </a:solidFill>
                <a:effectLst/>
                <a:latin typeface="+mn-lt"/>
                <a:ea typeface="+mn-ea"/>
                <a:cs typeface="+mn-cs"/>
              </a:rPr>
              <a:t>Mathers</a:t>
            </a:r>
            <a:r>
              <a:rPr lang="en-US" sz="1200" i="1" kern="1200" dirty="0" smtClean="0">
                <a:solidFill>
                  <a:schemeClr val="tx1"/>
                </a:solidFill>
                <a:effectLst/>
                <a:latin typeface="+mn-lt"/>
                <a:ea typeface="+mn-ea"/>
                <a:cs typeface="+mn-cs"/>
              </a:rPr>
              <a:t> started a psychic war against Crowley. They called up demons with whom they attacked each other, and </a:t>
            </a:r>
            <a:r>
              <a:rPr lang="en-US" sz="1200" i="1" kern="1200" dirty="0" err="1" smtClean="0">
                <a:solidFill>
                  <a:schemeClr val="tx1"/>
                </a:solidFill>
                <a:effectLst/>
                <a:latin typeface="+mn-lt"/>
                <a:ea typeface="+mn-ea"/>
                <a:cs typeface="+mn-cs"/>
              </a:rPr>
              <a:t>Mathers</a:t>
            </a:r>
            <a:r>
              <a:rPr lang="en-US" sz="1200" i="1" kern="1200" dirty="0" smtClean="0">
                <a:solidFill>
                  <a:schemeClr val="tx1"/>
                </a:solidFill>
                <a:effectLst/>
                <a:latin typeface="+mn-lt"/>
                <a:ea typeface="+mn-ea"/>
                <a:cs typeface="+mn-cs"/>
              </a:rPr>
              <a:t> lost. Such demonic warfare is very common today among the Brotherhood.</a:t>
            </a:r>
          </a:p>
          <a:p>
            <a:pPr lvl="1"/>
            <a:r>
              <a:rPr lang="en-US" sz="1200" i="1" kern="1200" dirty="0" smtClean="0">
                <a:solidFill>
                  <a:schemeClr val="tx1"/>
                </a:solidFill>
                <a:effectLst/>
                <a:latin typeface="+mn-lt"/>
                <a:ea typeface="+mn-ea"/>
                <a:cs typeface="+mn-cs"/>
              </a:rPr>
              <a:t>Long after his death, Crowley became a hero for many young people within the flower-power movement. The irony in all this is that these young people cried for peace and love. Crowley in his turn welcomed the First World War, as necessary to sweep away the old age and start the new one. Since he revealed his revelations, he became the head of the OTO (</a:t>
            </a:r>
            <a:r>
              <a:rPr lang="en-US" sz="1200" i="1" kern="1200" dirty="0" err="1" smtClean="0">
                <a:solidFill>
                  <a:schemeClr val="tx1"/>
                </a:solidFill>
                <a:effectLst/>
                <a:latin typeface="+mn-lt"/>
                <a:ea typeface="+mn-ea"/>
                <a:cs typeface="+mn-cs"/>
              </a:rPr>
              <a:t>Ordo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Templi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Orientis</a:t>
            </a:r>
            <a:r>
              <a:rPr lang="en-US" sz="1200" i="1" kern="1200" dirty="0" smtClean="0">
                <a:solidFill>
                  <a:schemeClr val="tx1"/>
                </a:solidFill>
                <a:effectLst/>
                <a:latin typeface="+mn-lt"/>
                <a:ea typeface="+mn-ea"/>
                <a:cs typeface="+mn-cs"/>
              </a:rPr>
              <a:t>) in Germany, which gave him a great influence over similar people in Germany. It’s also well known that Hitler was influenced by him and that Crowley himself tried to contact Hitler during the 2</a:t>
            </a:r>
            <a:r>
              <a:rPr lang="en-US" sz="1200" i="1" kern="1200" baseline="30000" dirty="0" smtClean="0">
                <a:solidFill>
                  <a:schemeClr val="tx1"/>
                </a:solidFill>
                <a:effectLst/>
                <a:latin typeface="+mn-lt"/>
                <a:ea typeface="+mn-ea"/>
                <a:cs typeface="+mn-cs"/>
              </a:rPr>
              <a:t>nd</a:t>
            </a:r>
            <a:r>
              <a:rPr lang="en-US" sz="1200" i="1" kern="1200" dirty="0" smtClean="0">
                <a:solidFill>
                  <a:schemeClr val="tx1"/>
                </a:solidFill>
                <a:effectLst/>
                <a:latin typeface="+mn-lt"/>
                <a:ea typeface="+mn-ea"/>
                <a:cs typeface="+mn-cs"/>
              </a:rPr>
              <a:t> World War.   </a:t>
            </a:r>
          </a:p>
          <a:p>
            <a:pPr lvl="1"/>
            <a:r>
              <a:rPr lang="en-US" sz="1200" b="1" i="1" kern="1200" dirty="0" smtClean="0">
                <a:solidFill>
                  <a:schemeClr val="tx1"/>
                </a:solidFill>
                <a:effectLst/>
                <a:latin typeface="+mn-lt"/>
                <a:ea typeface="+mn-ea"/>
                <a:cs typeface="+mn-cs"/>
              </a:rPr>
              <a:t>CROWLEY AND FREEMASONRY</a:t>
            </a:r>
            <a:endParaRPr lang="en-US" sz="1200" i="1"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In his book “Confessions ...”, Crowley claimed that he had been initiated as a 33</a:t>
            </a:r>
            <a:r>
              <a:rPr lang="en-US" sz="1200" i="1" kern="1200" baseline="30000" dirty="0" smtClean="0">
                <a:solidFill>
                  <a:schemeClr val="tx1"/>
                </a:solidFill>
                <a:effectLst/>
                <a:latin typeface="+mn-lt"/>
                <a:ea typeface="+mn-ea"/>
                <a:cs typeface="+mn-cs"/>
              </a:rPr>
              <a:t>rd</a:t>
            </a:r>
            <a:r>
              <a:rPr lang="en-US" sz="1200" i="1" kern="1200" dirty="0" smtClean="0">
                <a:solidFill>
                  <a:schemeClr val="tx1"/>
                </a:solidFill>
                <a:effectLst/>
                <a:latin typeface="+mn-lt"/>
                <a:ea typeface="+mn-ea"/>
                <a:cs typeface="+mn-cs"/>
              </a:rPr>
              <a:t> Degree Mason in the Ancient and Accepted Rite of Masonry (A&amp;AR). He probably did this in Mexico, where he went after breaking up with the Golden Dawn. At this time (around 1900) there was a lot of Masonic activity in South America. However, there is some confusion regarding this, as you have to be a Master Mason to be initiated on the Higher Grades, and by this time Crowley hadn’t gone through the grades required, so either he made it up or was granted the 33 degree without prerequisites necessary. In his own words he received the initiation after he had helped an individual with another mystical order called LIL. No one seems to know for sure what the real truth of the matter is.</a:t>
            </a:r>
          </a:p>
          <a:p>
            <a:pPr lvl="1"/>
            <a:r>
              <a:rPr lang="en-US" sz="1200" i="1" kern="1200" dirty="0" smtClean="0">
                <a:solidFill>
                  <a:schemeClr val="tx1"/>
                </a:solidFill>
                <a:effectLst/>
                <a:latin typeface="+mn-lt"/>
                <a:ea typeface="+mn-ea"/>
                <a:cs typeface="+mn-cs"/>
              </a:rPr>
              <a:t>It looks though, as if he at one point or another was initiated, as a copy of his recognition still exists. This is a reproduction:</a:t>
            </a:r>
          </a:p>
          <a:p>
            <a:pPr lvl="1"/>
            <a:r>
              <a:rPr lang="en-US" sz="1200" i="1" kern="1200" dirty="0" smtClean="0">
                <a:solidFill>
                  <a:schemeClr val="tx1"/>
                </a:solidFill>
                <a:effectLst/>
                <a:latin typeface="+mn-lt"/>
                <a:ea typeface="+mn-ea"/>
                <a:cs typeface="+mn-cs"/>
              </a:rPr>
              <a:t> T. T. G. O. T. S. A. O. T. U.  DEUS MEUMQUE JUS SPES MEA IN DEO EST  ( Great Seal ) SUPREME GRAND COUNCIL OF THE ILLUSTRIOUS PRINCE OF THE ROYAL SECRET POST PUISSANT SOVEREIGN GRAND INSPECTORS  GENERAL  of the 33</a:t>
            </a:r>
            <a:r>
              <a:rPr lang="en-US" sz="1200" i="1" kern="1200" baseline="30000" dirty="0" smtClean="0">
                <a:solidFill>
                  <a:schemeClr val="tx1"/>
                </a:solidFill>
                <a:effectLst/>
                <a:latin typeface="+mn-lt"/>
                <a:ea typeface="+mn-ea"/>
                <a:cs typeface="+mn-cs"/>
              </a:rPr>
              <a:t>rd</a:t>
            </a:r>
            <a:r>
              <a:rPr lang="en-US" sz="1200" i="1" kern="1200" dirty="0" smtClean="0">
                <a:solidFill>
                  <a:schemeClr val="tx1"/>
                </a:solidFill>
                <a:effectLst/>
                <a:latin typeface="+mn-lt"/>
                <a:ea typeface="+mn-ea"/>
                <a:cs typeface="+mn-cs"/>
              </a:rPr>
              <a:t> AND LAST DEGREE ANCIENT AND ACCEPTED RITE OF  MASONRY H.R.D.M. R.M.S.H. SITTING IN THE VALLEY OF MANCHESTER</a:t>
            </a:r>
          </a:p>
          <a:p>
            <a:pPr lvl="1"/>
            <a:r>
              <a:rPr lang="en-US" sz="1200" i="1" kern="1200" dirty="0" smtClean="0">
                <a:solidFill>
                  <a:schemeClr val="tx1"/>
                </a:solidFill>
                <a:effectLst/>
                <a:latin typeface="+mn-lt"/>
                <a:ea typeface="+mn-ea"/>
                <a:cs typeface="+mn-cs"/>
              </a:rPr>
              <a:t>From the East of the SUPREME GRAND COUNCIL of the  SOVEREIGN GRAND INSPECTORS GENERAL of the 33</a:t>
            </a:r>
            <a:r>
              <a:rPr lang="en-US" sz="1200" i="1" kern="1200" baseline="30000" dirty="0" smtClean="0">
                <a:solidFill>
                  <a:schemeClr val="tx1"/>
                </a:solidFill>
                <a:effectLst/>
                <a:latin typeface="+mn-lt"/>
                <a:ea typeface="+mn-ea"/>
                <a:cs typeface="+mn-cs"/>
              </a:rPr>
              <a:t>rd</a:t>
            </a:r>
            <a:r>
              <a:rPr lang="en-US" sz="1200" i="1" kern="1200" dirty="0" smtClean="0">
                <a:solidFill>
                  <a:schemeClr val="tx1"/>
                </a:solidFill>
                <a:effectLst/>
                <a:latin typeface="+mn-lt"/>
                <a:ea typeface="+mn-ea"/>
                <a:cs typeface="+mn-cs"/>
              </a:rPr>
              <a:t> and  last degree of the Ancient and Accepted Rite of Freemasonry in and for  Great Britain and Ireland under G.L. near the D.B. corresponding to 53’,  25” N. Latitude 2’, 3” West Meridian of Greenwich.  To all Illustrious, Ineffable and Sublime Freemasons of every degree  Around and [unclear] over the surface of the Globe, Greetings:   KNOW YE – That the undersigned Sovereign Grand Inspectors General  do hereby certify and proclaim, our Illustrious Brother ALEISTER  CROWLEY of *London*, to be an Excellent Master Mason, Secret  Master, Royal Master, intimate Secretary, Provost and Judge, Intendant  of the Building, Elect of Nine, Elect of Fifteen, Sublime Knight Elected,  Grand Master Architect, Ancient Master of the Royal Arch, Grand Elect  Perfect and Sublime Mason, Knight of the Temple, Prince of Jerusalem,  Knight of the East and West, Knight Rose Croix of </a:t>
            </a:r>
            <a:r>
              <a:rPr lang="en-US" sz="1200" i="1" kern="1200" dirty="0" err="1" smtClean="0">
                <a:solidFill>
                  <a:schemeClr val="tx1"/>
                </a:solidFill>
                <a:effectLst/>
                <a:latin typeface="+mn-lt"/>
                <a:ea typeface="+mn-ea"/>
                <a:cs typeface="+mn-cs"/>
              </a:rPr>
              <a:t>Heredom</a:t>
            </a:r>
            <a:r>
              <a:rPr lang="en-US" sz="1200" i="1" kern="1200" dirty="0" smtClean="0">
                <a:solidFill>
                  <a:schemeClr val="tx1"/>
                </a:solidFill>
                <a:effectLst/>
                <a:latin typeface="+mn-lt"/>
                <a:ea typeface="+mn-ea"/>
                <a:cs typeface="+mn-cs"/>
              </a:rPr>
              <a:t>, Grand  Pontiff, Master ad </a:t>
            </a:r>
            <a:r>
              <a:rPr lang="en-US" sz="1200" i="1" kern="1200" dirty="0" err="1" smtClean="0">
                <a:solidFill>
                  <a:schemeClr val="tx1"/>
                </a:solidFill>
                <a:effectLst/>
                <a:latin typeface="+mn-lt"/>
                <a:ea typeface="+mn-ea"/>
                <a:cs typeface="+mn-cs"/>
              </a:rPr>
              <a:t>Vitam</a:t>
            </a:r>
            <a:r>
              <a:rPr lang="en-US" sz="1200" i="1" kern="1200" dirty="0" smtClean="0">
                <a:solidFill>
                  <a:schemeClr val="tx1"/>
                </a:solidFill>
                <a:effectLst/>
                <a:latin typeface="+mn-lt"/>
                <a:ea typeface="+mn-ea"/>
                <a:cs typeface="+mn-cs"/>
              </a:rPr>
              <a:t>, Patriarch </a:t>
            </a:r>
            <a:r>
              <a:rPr lang="en-US" sz="1200" i="1" kern="1200" dirty="0" err="1" smtClean="0">
                <a:solidFill>
                  <a:schemeClr val="tx1"/>
                </a:solidFill>
                <a:effectLst/>
                <a:latin typeface="+mn-lt"/>
                <a:ea typeface="+mn-ea"/>
                <a:cs typeface="+mn-cs"/>
              </a:rPr>
              <a:t>Noachite</a:t>
            </a:r>
            <a:r>
              <a:rPr lang="en-US" sz="1200" i="1" kern="1200" dirty="0" smtClean="0">
                <a:solidFill>
                  <a:schemeClr val="tx1"/>
                </a:solidFill>
                <a:effectLst/>
                <a:latin typeface="+mn-lt"/>
                <a:ea typeface="+mn-ea"/>
                <a:cs typeface="+mn-cs"/>
              </a:rPr>
              <a:t>, Prince of </a:t>
            </a:r>
            <a:r>
              <a:rPr lang="en-US" sz="1200" i="1" kern="1200" dirty="0" err="1" smtClean="0">
                <a:solidFill>
                  <a:schemeClr val="tx1"/>
                </a:solidFill>
                <a:effectLst/>
                <a:latin typeface="+mn-lt"/>
                <a:ea typeface="+mn-ea"/>
                <a:cs typeface="+mn-cs"/>
              </a:rPr>
              <a:t>Libanus</a:t>
            </a:r>
            <a:r>
              <a:rPr lang="en-US" sz="1200" i="1" kern="1200" dirty="0" smtClean="0">
                <a:solidFill>
                  <a:schemeClr val="tx1"/>
                </a:solidFill>
                <a:effectLst/>
                <a:latin typeface="+mn-lt"/>
                <a:ea typeface="+mn-ea"/>
                <a:cs typeface="+mn-cs"/>
              </a:rPr>
              <a:t>, Chief  of the Tabernacle, Prince of the Tabernacle, Knight of the Brazen  Serpent, Prince of Mercy, Commander of the Temple, Knight of the  Sun, Knight of Saint Andrew, Grand Elect Knight </a:t>
            </a:r>
            <a:r>
              <a:rPr lang="en-US" sz="1200" i="1" kern="1200" dirty="0" err="1" smtClean="0">
                <a:solidFill>
                  <a:schemeClr val="tx1"/>
                </a:solidFill>
                <a:effectLst/>
                <a:latin typeface="+mn-lt"/>
                <a:ea typeface="+mn-ea"/>
                <a:cs typeface="+mn-cs"/>
              </a:rPr>
              <a:t>Kadosh</a:t>
            </a:r>
            <a:r>
              <a:rPr lang="en-US" sz="1200" i="1" kern="1200" dirty="0" smtClean="0">
                <a:solidFill>
                  <a:schemeClr val="tx1"/>
                </a:solidFill>
                <a:effectLst/>
                <a:latin typeface="+mn-lt"/>
                <a:ea typeface="+mn-ea"/>
                <a:cs typeface="+mn-cs"/>
              </a:rPr>
              <a:t>, Grand  Inspector Inquisitor Commander, Prince of the Royal Secret, Most  Puissant Sovereign Grand Inspector General of the 33</a:t>
            </a:r>
            <a:r>
              <a:rPr lang="en-US" sz="1200" i="1" kern="1200" baseline="30000" dirty="0" smtClean="0">
                <a:solidFill>
                  <a:schemeClr val="tx1"/>
                </a:solidFill>
                <a:effectLst/>
                <a:latin typeface="+mn-lt"/>
                <a:ea typeface="+mn-ea"/>
                <a:cs typeface="+mn-cs"/>
              </a:rPr>
              <a:t>rd</a:t>
            </a:r>
            <a:r>
              <a:rPr lang="en-US" sz="1200" i="1" kern="1200" dirty="0" smtClean="0">
                <a:solidFill>
                  <a:schemeClr val="tx1"/>
                </a:solidFill>
                <a:effectLst/>
                <a:latin typeface="+mn-lt"/>
                <a:ea typeface="+mn-ea"/>
                <a:cs typeface="+mn-cs"/>
              </a:rPr>
              <a:t> and Last Degree.  WE ALSO COMMAND: All the Knights, Princes and Sublime Masons  under our Jurisdiction and we pray all other MASONS over the Surface  Of The Globe, to Welcome and Honor Him as a SOVEREIGN  GRAND INSPECTOR GENERAL, and to give credit to these  LETTERS PATENT, we have caused to be signed in the margin by our  said Illustrious Bro. ALEISTER CROWLEY, that they admit no other  than himself.   Signed and Delivered by us SOVEREIGN GRAND INSPECTORS  GENERAL of The 33</a:t>
            </a:r>
            <a:r>
              <a:rPr lang="en-US" sz="1200" i="1" kern="1200" baseline="30000" dirty="0" smtClean="0">
                <a:solidFill>
                  <a:schemeClr val="tx1"/>
                </a:solidFill>
                <a:effectLst/>
                <a:latin typeface="+mn-lt"/>
                <a:ea typeface="+mn-ea"/>
                <a:cs typeface="+mn-cs"/>
              </a:rPr>
              <a:t>rd</a:t>
            </a:r>
            <a:r>
              <a:rPr lang="en-US" sz="1200" i="1" kern="1200" dirty="0" smtClean="0">
                <a:solidFill>
                  <a:schemeClr val="tx1"/>
                </a:solidFill>
                <a:effectLst/>
                <a:latin typeface="+mn-lt"/>
                <a:ea typeface="+mn-ea"/>
                <a:cs typeface="+mn-cs"/>
              </a:rPr>
              <a:t> and Last Degree with the Seal of our said  SUPREME COUNCIL affixed in the Valley of Manchester this 29</a:t>
            </a:r>
            <a:r>
              <a:rPr lang="en-US" sz="1200" i="1" kern="1200" baseline="30000" dirty="0" smtClean="0">
                <a:solidFill>
                  <a:schemeClr val="tx1"/>
                </a:solidFill>
                <a:effectLst/>
                <a:latin typeface="+mn-lt"/>
                <a:ea typeface="+mn-ea"/>
                <a:cs typeface="+mn-cs"/>
              </a:rPr>
              <a:t>th</a:t>
            </a:r>
            <a:r>
              <a:rPr lang="en-US" sz="1200" i="1" kern="1200" dirty="0" smtClean="0">
                <a:solidFill>
                  <a:schemeClr val="tx1"/>
                </a:solidFill>
                <a:effectLst/>
                <a:latin typeface="+mn-lt"/>
                <a:ea typeface="+mn-ea"/>
                <a:cs typeface="+mn-cs"/>
              </a:rPr>
              <a:t>  day of the 11</a:t>
            </a:r>
            <a:r>
              <a:rPr lang="en-US" sz="1200" i="1" kern="1200" baseline="30000" dirty="0" smtClean="0">
                <a:solidFill>
                  <a:schemeClr val="tx1"/>
                </a:solidFill>
                <a:effectLst/>
                <a:latin typeface="+mn-lt"/>
                <a:ea typeface="+mn-ea"/>
                <a:cs typeface="+mn-cs"/>
              </a:rPr>
              <a:t>th</a:t>
            </a:r>
            <a:r>
              <a:rPr lang="en-US" sz="1200" i="1" kern="1200" dirty="0" smtClean="0">
                <a:solidFill>
                  <a:schemeClr val="tx1"/>
                </a:solidFill>
                <a:effectLst/>
                <a:latin typeface="+mn-lt"/>
                <a:ea typeface="+mn-ea"/>
                <a:cs typeface="+mn-cs"/>
              </a:rPr>
              <a:t> month A.M. 5071 corresponding to the 29th November,  A.D. 1910.</a:t>
            </a:r>
          </a:p>
          <a:p>
            <a:pPr lvl="1"/>
            <a:r>
              <a:rPr lang="en-US" sz="1200" i="1" kern="1200" dirty="0" smtClean="0">
                <a:solidFill>
                  <a:schemeClr val="tx1"/>
                </a:solidFill>
                <a:effectLst/>
                <a:latin typeface="+mn-lt"/>
                <a:ea typeface="+mn-ea"/>
                <a:cs typeface="+mn-cs"/>
              </a:rPr>
              <a:t>RATIFIED AND CONFIRMED  {*} John </a:t>
            </a:r>
            <a:r>
              <a:rPr lang="en-US" sz="1200" i="1" kern="1200" dirty="0" err="1" smtClean="0">
                <a:solidFill>
                  <a:schemeClr val="tx1"/>
                </a:solidFill>
                <a:effectLst/>
                <a:latin typeface="+mn-lt"/>
                <a:ea typeface="+mn-ea"/>
                <a:cs typeface="+mn-cs"/>
              </a:rPr>
              <a:t>Yarker</a:t>
            </a:r>
            <a:r>
              <a:rPr lang="en-US" sz="1200" i="1" kern="1200" dirty="0" smtClean="0">
                <a:solidFill>
                  <a:schemeClr val="tx1"/>
                </a:solidFill>
                <a:effectLst/>
                <a:latin typeface="+mn-lt"/>
                <a:ea typeface="+mn-ea"/>
                <a:cs typeface="+mn-cs"/>
              </a:rPr>
              <a:t> 33~ </a:t>
            </a:r>
            <a:r>
              <a:rPr lang="en-US" sz="1200" i="1" kern="1200" dirty="0" err="1" smtClean="0">
                <a:solidFill>
                  <a:schemeClr val="tx1"/>
                </a:solidFill>
                <a:effectLst/>
                <a:latin typeface="+mn-lt"/>
                <a:ea typeface="+mn-ea"/>
                <a:cs typeface="+mn-cs"/>
              </a:rPr>
              <a:t>M.^.P.^.S.^.Gr.^.of</a:t>
            </a:r>
            <a:r>
              <a:rPr lang="en-US" sz="1200" i="1" kern="1200" dirty="0" smtClean="0">
                <a:solidFill>
                  <a:schemeClr val="tx1"/>
                </a:solidFill>
                <a:effectLst/>
                <a:latin typeface="+mn-lt"/>
                <a:ea typeface="+mn-ea"/>
                <a:cs typeface="+mn-cs"/>
              </a:rPr>
              <a:t> Gt. Britain &amp; Ireland</a:t>
            </a:r>
          </a:p>
          <a:p>
            <a:endParaRPr lang="en-US" dirty="0" smtClean="0"/>
          </a:p>
          <a:p>
            <a:r>
              <a:rPr lang="en-US" dirty="0" smtClean="0"/>
              <a:t>Crowley’s cult is one of Sun worship.</a:t>
            </a:r>
            <a:r>
              <a:rPr lang="en-US" baseline="0" dirty="0" smtClean="0"/>
              <a:t> From Ten Myths About </a:t>
            </a:r>
            <a:r>
              <a:rPr lang="en-US" baseline="0" dirty="0" err="1" smtClean="0"/>
              <a:t>Aleister</a:t>
            </a:r>
            <a:r>
              <a:rPr lang="en-US" baseline="0" dirty="0" smtClean="0"/>
              <a:t> Crowley That Are Actually True http://ac2012.com/2012/08/05/</a:t>
            </a:r>
            <a:r>
              <a:rPr lang="en-US" baseline="0" dirty="0" err="1" smtClean="0"/>
              <a:t>aleister</a:t>
            </a:r>
            <a:r>
              <a:rPr lang="en-US" baseline="0" dirty="0" smtClean="0"/>
              <a:t>-</a:t>
            </a:r>
            <a:r>
              <a:rPr lang="en-US" baseline="0" dirty="0" err="1" smtClean="0"/>
              <a:t>crowley</a:t>
            </a:r>
            <a:r>
              <a:rPr lang="en-US" baseline="0" dirty="0" smtClean="0"/>
              <a:t>-myths-actually-true/ :</a:t>
            </a:r>
          </a:p>
          <a:p>
            <a:endParaRPr lang="en-US" baseline="0"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i="1" dirty="0" smtClean="0"/>
              <a:t>1. </a:t>
            </a:r>
            <a:r>
              <a:rPr lang="en-US" i="1" dirty="0" err="1" smtClean="0"/>
              <a:t>Aleister</a:t>
            </a:r>
            <a:r>
              <a:rPr lang="en-US" i="1" dirty="0" smtClean="0"/>
              <a:t> Crowley was a solar myth.</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i="1"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i="1" dirty="0" smtClean="0"/>
              <a:t>When </a:t>
            </a:r>
            <a:r>
              <a:rPr lang="en-US" i="1" dirty="0" err="1" smtClean="0"/>
              <a:t>Aleister</a:t>
            </a:r>
            <a:r>
              <a:rPr lang="en-US" i="1" dirty="0" smtClean="0"/>
              <a:t> Crowley was asked during a trial to explain his office, Crowley replied, “‘The Beast 666’ only means ‘sunlight’. You can call me ‘Little Sunshine.'”</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i="1"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i="1" dirty="0" smtClean="0"/>
              <a:t>In some ways, it is easier to believe that </a:t>
            </a:r>
            <a:r>
              <a:rPr lang="en-US" i="1" dirty="0" err="1" smtClean="0"/>
              <a:t>Aleister</a:t>
            </a:r>
            <a:r>
              <a:rPr lang="en-US" i="1" dirty="0" smtClean="0"/>
              <a:t> Crowley is a myth than to believe that he could have been a single, mortal human being. In this myth of </a:t>
            </a:r>
            <a:r>
              <a:rPr lang="en-US" i="1" dirty="0" err="1" smtClean="0"/>
              <a:t>Aleister</a:t>
            </a:r>
            <a:r>
              <a:rPr lang="en-US" i="1" dirty="0" smtClean="0"/>
              <a:t> Crowley we find a person who has excelled in three completely distinct careers, which he classifies as “the Secret Way of the Initiate, the Path of Poetry and Philosophy, and the Open Sea of Romance and Adventure.” </a:t>
            </a:r>
            <a:r>
              <a:rPr lang="en-US" i="1" dirty="0" err="1" smtClean="0"/>
              <a:t>Aleister</a:t>
            </a:r>
            <a:r>
              <a:rPr lang="en-US" i="1" dirty="0" smtClean="0"/>
              <a:t> Crowley points out that in truly great men, we might find one or two of these facets, but never all three. He concludes: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i="1"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i="1" dirty="0" smtClean="0"/>
              <a:t>… in this particular instance all three careers are so full that posterity might well be excused for surmising that not one but several individuals were combined in a legend, or even for taking the next step and saying: This </a:t>
            </a:r>
            <a:r>
              <a:rPr lang="en-US" i="1" dirty="0" err="1" smtClean="0"/>
              <a:t>Aleister</a:t>
            </a:r>
            <a:r>
              <a:rPr lang="en-US" i="1" dirty="0" smtClean="0"/>
              <a:t> Crowley was not a man, or even a number of men; he is obviously a solar myth. — The Confessions of </a:t>
            </a:r>
            <a:r>
              <a:rPr lang="en-US" i="1" dirty="0" err="1" smtClean="0"/>
              <a:t>Aleister</a:t>
            </a:r>
            <a:r>
              <a:rPr lang="en-US" i="1" dirty="0" smtClean="0"/>
              <a:t> Crowley, Part 1, Prelude</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i="1"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i="1" dirty="0" smtClean="0"/>
              <a:t>“Our religion therefore, for the People, is the Cult of the Sun, who is our particular star of the Body of </a:t>
            </a:r>
            <a:r>
              <a:rPr lang="en-US" i="1" dirty="0" err="1" smtClean="0"/>
              <a:t>Nuit</a:t>
            </a:r>
            <a:r>
              <a:rPr lang="en-US" i="1" dirty="0" smtClean="0"/>
              <a:t>, from whom, in the strictest scientific sense, come this earth, a chilled spark of Him, and all our Light and Life.” — Commentary on Liber AL </a:t>
            </a:r>
            <a:r>
              <a:rPr lang="en-US" i="1" dirty="0" err="1" smtClean="0"/>
              <a:t>vel</a:t>
            </a:r>
            <a:r>
              <a:rPr lang="en-US" i="1" dirty="0" smtClean="0"/>
              <a:t> </a:t>
            </a:r>
            <a:r>
              <a:rPr lang="en-US" i="1" dirty="0" err="1" smtClean="0"/>
              <a:t>Legis</a:t>
            </a:r>
            <a:r>
              <a:rPr lang="en-US" i="1" dirty="0" smtClean="0"/>
              <a:t> III:22</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Quote source: </a:t>
            </a:r>
            <a:r>
              <a:rPr lang="en-US" i="1" dirty="0" smtClean="0"/>
              <a:t>"Satan Wants You”</a:t>
            </a:r>
            <a:r>
              <a:rPr lang="en-US" dirty="0" smtClean="0"/>
              <a:t> by Arthur Lyons</a:t>
            </a:r>
            <a:r>
              <a:rPr lang="en-US" baseline="0" dirty="0" smtClean="0"/>
              <a:t> </a:t>
            </a:r>
            <a:r>
              <a:rPr lang="en-US" dirty="0" smtClean="0"/>
              <a:t>http://</a:t>
            </a:r>
            <a:r>
              <a:rPr lang="en-US" dirty="0" err="1" smtClean="0"/>
              <a:t>www.satanservice.org</a:t>
            </a:r>
            <a:r>
              <a:rPr lang="en-US" dirty="0" smtClean="0"/>
              <a:t>/propaganda/acad.80se.txt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13</a:t>
            </a:fld>
            <a:endParaRPr lang="en-US"/>
          </a:p>
        </p:txBody>
      </p:sp>
    </p:spTree>
    <p:extLst>
      <p:ext uri="{BB962C8B-B14F-4D97-AF65-F5344CB8AC3E}">
        <p14:creationId xmlns:p14="http://schemas.microsoft.com/office/powerpoint/2010/main" val="1733739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aconstantineblacklist.blogspot.com</a:t>
            </a:r>
            <a:r>
              <a:rPr lang="en-US" dirty="0" smtClean="0"/>
              <a:t>/2007/08/</a:t>
            </a:r>
            <a:r>
              <a:rPr lang="en-US" dirty="0" err="1" smtClean="0"/>
              <a:t>michael</a:t>
            </a:r>
            <a:r>
              <a:rPr lang="en-US" dirty="0" smtClean="0"/>
              <a:t>-</a:t>
            </a:r>
            <a:r>
              <a:rPr lang="en-US" dirty="0" err="1" smtClean="0"/>
              <a:t>aquino</a:t>
            </a:r>
            <a:r>
              <a:rPr lang="en-US" dirty="0" smtClean="0"/>
              <a:t>-revisited-was-he-</a:t>
            </a:r>
            <a:r>
              <a:rPr lang="en-US" dirty="0" err="1" smtClean="0"/>
              <a:t>guilty.html</a:t>
            </a:r>
            <a:endParaRPr lang="en-US" dirty="0" smtClean="0"/>
          </a:p>
          <a:p>
            <a:endParaRPr lang="en-US" dirty="0" smtClean="0"/>
          </a:p>
          <a:p>
            <a:r>
              <a:rPr lang="en-US" dirty="0" smtClean="0"/>
              <a:t>The quote from Downing – later a member of the Temple of Set </a:t>
            </a:r>
          </a:p>
          <a:p>
            <a:endParaRPr lang="en-US" dirty="0" smtClean="0"/>
          </a:p>
          <a:p>
            <a:r>
              <a:rPr lang="en-US" dirty="0" smtClean="0"/>
              <a:t>KHPR: http://</a:t>
            </a:r>
            <a:r>
              <a:rPr lang="en-US" dirty="0" err="1" smtClean="0"/>
              <a:t>khprvod.org</a:t>
            </a:r>
            <a:r>
              <a:rPr lang="en-US" dirty="0" smtClean="0"/>
              <a:t>/2009/12/khpr-001-so-youre-thinking-of-joining-the-temple-of-set/</a:t>
            </a:r>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14</a:t>
            </a:fld>
            <a:endParaRPr lang="en-US"/>
          </a:p>
        </p:txBody>
      </p:sp>
    </p:spTree>
    <p:extLst>
      <p:ext uri="{BB962C8B-B14F-4D97-AF65-F5344CB8AC3E}">
        <p14:creationId xmlns:p14="http://schemas.microsoft.com/office/powerpoint/2010/main" val="191031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Church of Satan by Michael Aquino,</a:t>
            </a:r>
            <a:r>
              <a:rPr lang="en-US" baseline="0" dirty="0" smtClean="0"/>
              <a:t> </a:t>
            </a:r>
            <a:r>
              <a:rPr lang="en-US" baseline="0" dirty="0" err="1" smtClean="0"/>
              <a:t>pg</a:t>
            </a:r>
            <a:r>
              <a:rPr lang="en-US" baseline="0" dirty="0" smtClean="0"/>
              <a:t> 63</a:t>
            </a:r>
          </a:p>
          <a:p>
            <a:r>
              <a:rPr lang="en-US" dirty="0" smtClean="0"/>
              <a:t>http://</a:t>
            </a:r>
            <a:r>
              <a:rPr lang="en-US" dirty="0" err="1" smtClean="0"/>
              <a:t>www.amazon.com</a:t>
            </a:r>
            <a:r>
              <a:rPr lang="en-US" dirty="0" smtClean="0"/>
              <a:t>/Church-Satan-I-Michael-Aquino-</a:t>
            </a:r>
            <a:r>
              <a:rPr lang="en-US" dirty="0" err="1" smtClean="0"/>
              <a:t>ebook</a:t>
            </a:r>
            <a:r>
              <a:rPr lang="en-US" dirty="0" smtClean="0"/>
              <a:t>/</a:t>
            </a:r>
            <a:r>
              <a:rPr lang="en-US" dirty="0" err="1" smtClean="0"/>
              <a:t>dp</a:t>
            </a:r>
            <a:r>
              <a:rPr lang="en-US" dirty="0" smtClean="0"/>
              <a:t>/B00Y4GRAD6/ref=sr_1_4?s=</a:t>
            </a:r>
            <a:r>
              <a:rPr lang="en-US" dirty="0" err="1" smtClean="0"/>
              <a:t>digital-text&amp;ie</a:t>
            </a:r>
            <a:r>
              <a:rPr lang="en-US" dirty="0" smtClean="0"/>
              <a:t>=UTF8&amp;qid=1461173853&amp;sr=1-4</a:t>
            </a:r>
          </a:p>
          <a:p>
            <a:endParaRPr lang="en-US" dirty="0" smtClean="0"/>
          </a:p>
          <a:p>
            <a:r>
              <a:rPr lang="en-US" dirty="0" smtClean="0"/>
              <a:t>Quote is from p61</a:t>
            </a:r>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15</a:t>
            </a:fld>
            <a:endParaRPr lang="en-US"/>
          </a:p>
        </p:txBody>
      </p:sp>
    </p:spTree>
    <p:extLst>
      <p:ext uri="{BB962C8B-B14F-4D97-AF65-F5344CB8AC3E}">
        <p14:creationId xmlns:p14="http://schemas.microsoft.com/office/powerpoint/2010/main" val="3176973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Michael</a:t>
            </a:r>
            <a:r>
              <a:rPr lang="en-US" baseline="0" dirty="0" smtClean="0"/>
              <a:t> Aquino and Paul </a:t>
            </a:r>
            <a:r>
              <a:rPr lang="en-US" baseline="0" dirty="0" err="1" smtClean="0"/>
              <a:t>Vallely</a:t>
            </a:r>
            <a:r>
              <a:rPr lang="en-US" baseline="0" dirty="0" smtClean="0"/>
              <a:t>, From PSYOP to </a:t>
            </a:r>
            <a:r>
              <a:rPr lang="en-US" baseline="0" dirty="0" err="1" smtClean="0"/>
              <a:t>MindWar</a:t>
            </a:r>
            <a:r>
              <a:rPr lang="en-US" baseline="0" dirty="0" smtClean="0"/>
              <a:t> – The Psychology of Victory (1980, with 2003 introduction by Aquino) https://</a:t>
            </a:r>
            <a:r>
              <a:rPr lang="en-US" baseline="0" dirty="0" err="1" smtClean="0"/>
              <a:t>archive.org</a:t>
            </a:r>
            <a:r>
              <a:rPr lang="en-US" baseline="0" dirty="0" smtClean="0"/>
              <a:t>/details/pdfy-Mv-q4qGq8_TBPcwL</a:t>
            </a:r>
          </a:p>
          <a:p>
            <a:endParaRPr lang="en-US" baseline="0" dirty="0" smtClean="0"/>
          </a:p>
          <a:p>
            <a:pPr lvl="1"/>
            <a:r>
              <a:rPr lang="en-US" i="1" baseline="0" dirty="0" smtClean="0"/>
              <a:t>"</a:t>
            </a:r>
            <a:r>
              <a:rPr lang="en-US" i="1" baseline="0" dirty="0" err="1" smtClean="0"/>
              <a:t>mindwar</a:t>
            </a:r>
            <a:r>
              <a:rPr lang="en-US" i="1" baseline="0" dirty="0" smtClean="0"/>
              <a:t>" is a permanent state of strategic psychological warfare against the populations of friend and foe nations alike. "In its strategic context, </a:t>
            </a:r>
            <a:r>
              <a:rPr lang="en-US" i="1" baseline="0" dirty="0" err="1" smtClean="0"/>
              <a:t>mindwar</a:t>
            </a:r>
            <a:r>
              <a:rPr lang="en-US" i="1" baseline="0" dirty="0" smtClean="0"/>
              <a:t> must reach out to friends, enemies and neutrals alike across the globe ... through the media possessed by the United States which have the capabilities to reach virtually all people on the face of the Earth. These media are, of course, the electronic media—television and radio. State of the art developments in satellite communication, video recording techniques, and laser and optical transmission of broadcasts make possible a penetration of the minds of the world such as would have been inconceivable just a few years ago." </a:t>
            </a:r>
          </a:p>
          <a:p>
            <a:pPr lvl="1"/>
            <a:endParaRPr lang="en-US" i="1" baseline="0" dirty="0" smtClean="0"/>
          </a:p>
          <a:p>
            <a:pPr lvl="0"/>
            <a:r>
              <a:rPr lang="en-US" i="1" baseline="0" dirty="0" smtClean="0"/>
              <a:t>“The supreme art of war is to subdue the enemy without fighting” </a:t>
            </a:r>
            <a:r>
              <a:rPr lang="en-US" i="0" baseline="0" dirty="0" smtClean="0"/>
              <a:t>– Sun </a:t>
            </a:r>
            <a:r>
              <a:rPr lang="en-US" i="0" baseline="0" dirty="0" err="1" smtClean="0"/>
              <a:t>Tsu</a:t>
            </a:r>
            <a:r>
              <a:rPr lang="en-US" i="0" baseline="0" dirty="0" smtClean="0"/>
              <a:t>, The Art of War 513 BC https://</a:t>
            </a:r>
            <a:r>
              <a:rPr lang="en-US" i="0" baseline="0" dirty="0" err="1" smtClean="0"/>
              <a:t>en.wikipedia.org</a:t>
            </a:r>
            <a:r>
              <a:rPr lang="en-US" i="0" baseline="0" dirty="0" smtClean="0"/>
              <a:t>/wiki/</a:t>
            </a:r>
            <a:r>
              <a:rPr lang="en-US" i="0" baseline="0" dirty="0" err="1" smtClean="0"/>
              <a:t>The_Art_of_War</a:t>
            </a:r>
            <a:endParaRPr lang="en-US" i="0" baseline="0" dirty="0" smtClean="0"/>
          </a:p>
        </p:txBody>
      </p:sp>
      <p:sp>
        <p:nvSpPr>
          <p:cNvPr id="4" name="Slide Number Placeholder 3"/>
          <p:cNvSpPr>
            <a:spLocks noGrp="1"/>
          </p:cNvSpPr>
          <p:nvPr>
            <p:ph type="sldNum" sz="quarter" idx="10"/>
          </p:nvPr>
        </p:nvSpPr>
        <p:spPr/>
        <p:txBody>
          <a:bodyPr/>
          <a:lstStyle/>
          <a:p>
            <a:fld id="{A6B163BB-74B7-1143-A631-A1B6817B44EE}" type="slidenum">
              <a:rPr lang="en-US" smtClean="0"/>
              <a:t>16</a:t>
            </a:fld>
            <a:endParaRPr lang="en-US"/>
          </a:p>
        </p:txBody>
      </p:sp>
    </p:spTree>
    <p:extLst>
      <p:ext uri="{BB962C8B-B14F-4D97-AF65-F5344CB8AC3E}">
        <p14:creationId xmlns:p14="http://schemas.microsoft.com/office/powerpoint/2010/main" val="335301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www.conspiracyarchive.com</a:t>
            </a:r>
            <a:r>
              <a:rPr lang="en-US" dirty="0" smtClean="0"/>
              <a:t>/2013/11/27/a-strange-metallic-plaque-with-cybernetic-occult-symbolism/</a:t>
            </a:r>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17</a:t>
            </a:fld>
            <a:endParaRPr lang="en-US"/>
          </a:p>
        </p:txBody>
      </p:sp>
    </p:spTree>
    <p:extLst>
      <p:ext uri="{BB962C8B-B14F-4D97-AF65-F5344CB8AC3E}">
        <p14:creationId xmlns:p14="http://schemas.microsoft.com/office/powerpoint/2010/main" val="96908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84"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www.conspiracyarchive.com</a:t>
            </a:r>
            <a:r>
              <a:rPr lang="en-US" smtClean="0"/>
              <a:t>/2013/11/27/a-strange-metallic-plaque-with-cybernetic-occult-symbolism/</a:t>
            </a:r>
          </a:p>
          <a:p>
            <a:endParaRPr lang="en-US"/>
          </a:p>
        </p:txBody>
      </p:sp>
      <p:sp>
        <p:nvSpPr>
          <p:cNvPr id="4" name="Slide Number Placeholder 3"/>
          <p:cNvSpPr>
            <a:spLocks noGrp="1"/>
          </p:cNvSpPr>
          <p:nvPr>
            <p:ph type="sldNum" sz="quarter" idx="10"/>
          </p:nvPr>
        </p:nvSpPr>
        <p:spPr/>
        <p:txBody>
          <a:bodyPr/>
          <a:lstStyle/>
          <a:p>
            <a:fld id="{A6B163BB-74B7-1143-A631-A1B6817B44EE}" type="slidenum">
              <a:rPr lang="en-US" smtClean="0"/>
              <a:t>18</a:t>
            </a:fld>
            <a:endParaRPr lang="en-US"/>
          </a:p>
        </p:txBody>
      </p:sp>
    </p:spTree>
    <p:extLst>
      <p:ext uri="{BB962C8B-B14F-4D97-AF65-F5344CB8AC3E}">
        <p14:creationId xmlns:p14="http://schemas.microsoft.com/office/powerpoint/2010/main" val="20924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Coincidence: 1     Google called their OS</a:t>
            </a:r>
            <a:r>
              <a:rPr lang="en-US" baseline="0" dirty="0" smtClean="0"/>
              <a:t> Android, and is the world’s largest maker of military robots. The </a:t>
            </a:r>
            <a:r>
              <a:rPr lang="en-US" baseline="0" dirty="0" err="1" smtClean="0"/>
              <a:t>CoS</a:t>
            </a:r>
            <a:r>
              <a:rPr lang="en-US" baseline="0" dirty="0" smtClean="0"/>
              <a:t> goal seems to be similar to </a:t>
            </a:r>
            <a:r>
              <a:rPr lang="en-US" baseline="0" dirty="0" err="1" smtClean="0"/>
              <a:t>transhumanist</a:t>
            </a:r>
            <a:r>
              <a:rPr lang="en-US" baseline="0" dirty="0" smtClean="0"/>
              <a:t> goals.</a:t>
            </a:r>
          </a:p>
          <a:p>
            <a:endParaRPr lang="en-US" dirty="0" smtClean="0"/>
          </a:p>
          <a:p>
            <a:endParaRPr lang="en-US" dirty="0" smtClean="0"/>
          </a:p>
          <a:p>
            <a:r>
              <a:rPr lang="en-US" dirty="0" err="1" smtClean="0"/>
              <a:t>Pg</a:t>
            </a:r>
            <a:r>
              <a:rPr lang="en-US" dirty="0" smtClean="0"/>
              <a:t> 244 , The Church of Satan by Michael Aquino.</a:t>
            </a:r>
            <a:r>
              <a:rPr lang="en-US" baseline="0" dirty="0" smtClean="0"/>
              <a:t> Quote is from Anton La Vey, writing in Cloven Hoof</a:t>
            </a:r>
            <a:endParaRPr lang="en-US" dirty="0" smtClean="0"/>
          </a:p>
          <a:p>
            <a:endParaRPr lang="en-US" dirty="0" smtClean="0"/>
          </a:p>
          <a:p>
            <a:r>
              <a:rPr lang="en-US" dirty="0" smtClean="0"/>
              <a:t>http://</a:t>
            </a:r>
            <a:r>
              <a:rPr lang="en-US" dirty="0" err="1" smtClean="0"/>
              <a:t>exposinginfragard.blogspot.com</a:t>
            </a:r>
            <a:r>
              <a:rPr lang="en-US" dirty="0" smtClean="0"/>
              <a:t>/2014/02/the-case-against-</a:t>
            </a:r>
            <a:r>
              <a:rPr lang="en-US" dirty="0" err="1" smtClean="0"/>
              <a:t>michael</a:t>
            </a:r>
            <a:r>
              <a:rPr lang="en-US" dirty="0" smtClean="0"/>
              <a:t>-</a:t>
            </a:r>
            <a:r>
              <a:rPr lang="en-US" dirty="0" err="1" smtClean="0"/>
              <a:t>aquino-satanic.html</a:t>
            </a:r>
            <a:endParaRPr lang="en-US" dirty="0" smtClean="0"/>
          </a:p>
          <a:p>
            <a:endParaRPr lang="en-US" dirty="0" smtClean="0"/>
          </a:p>
          <a:p>
            <a:r>
              <a:rPr lang="en-US" dirty="0" smtClean="0"/>
              <a:t>From “The Devil’s Notebook”</a:t>
            </a:r>
          </a:p>
          <a:p>
            <a:r>
              <a:rPr lang="en-US" dirty="0" smtClean="0"/>
              <a:t>http://</a:t>
            </a:r>
            <a:r>
              <a:rPr lang="en-US" dirty="0" err="1" smtClean="0"/>
              <a:t>antonszandorlavey.tripod.com</a:t>
            </a:r>
            <a:r>
              <a:rPr lang="en-US" dirty="0" smtClean="0"/>
              <a:t>/</a:t>
            </a:r>
            <a:r>
              <a:rPr lang="en-US" dirty="0" err="1" smtClean="0"/>
              <a:t>asl_misanthropia.html</a:t>
            </a:r>
            <a:endParaRPr lang="en-US" dirty="0" smtClean="0"/>
          </a:p>
          <a:p>
            <a:endParaRPr lang="en-US" dirty="0" smtClean="0"/>
          </a:p>
          <a:p>
            <a:r>
              <a:rPr lang="en-US" dirty="0" smtClean="0"/>
              <a:t>Anton </a:t>
            </a:r>
            <a:r>
              <a:rPr lang="en-US" dirty="0" err="1" smtClean="0"/>
              <a:t>LaVey</a:t>
            </a:r>
            <a:r>
              <a:rPr lang="en-US" dirty="0" smtClean="0"/>
              <a:t> image: https://</a:t>
            </a:r>
            <a:r>
              <a:rPr lang="en-US" dirty="0" err="1" smtClean="0"/>
              <a:t>en.wikipedia.org</a:t>
            </a:r>
            <a:r>
              <a:rPr lang="en-US" dirty="0" smtClean="0"/>
              <a:t>/wiki/</a:t>
            </a:r>
            <a:r>
              <a:rPr lang="en-US" dirty="0" err="1" smtClean="0"/>
              <a:t>Anton_LaVey</a:t>
            </a:r>
            <a:endParaRPr lang="en-US" dirty="0" smtClean="0"/>
          </a:p>
          <a:p>
            <a:r>
              <a:rPr lang="en-US" dirty="0" err="1" smtClean="0"/>
              <a:t>SkyNet</a:t>
            </a:r>
            <a:r>
              <a:rPr lang="en-US" baseline="0" dirty="0" smtClean="0"/>
              <a:t> image: http://</a:t>
            </a:r>
            <a:r>
              <a:rPr lang="en-US" baseline="0" dirty="0" err="1" smtClean="0"/>
              <a:t>www.evilyoshida.com</a:t>
            </a:r>
            <a:r>
              <a:rPr lang="en-US" baseline="0" dirty="0" smtClean="0"/>
              <a:t>/thread-6282.html</a:t>
            </a:r>
            <a:endParaRPr lang="en-US" dirty="0" smtClean="0"/>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19</a:t>
            </a:fld>
            <a:endParaRPr lang="en-US"/>
          </a:p>
        </p:txBody>
      </p:sp>
    </p:spTree>
    <p:extLst>
      <p:ext uri="{BB962C8B-B14F-4D97-AF65-F5344CB8AC3E}">
        <p14:creationId xmlns:p14="http://schemas.microsoft.com/office/powerpoint/2010/main" val="2279682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vigilantcitizen.com</a:t>
            </a:r>
            <a:r>
              <a:rPr lang="en-US" dirty="0" smtClean="0"/>
              <a:t>/</a:t>
            </a:r>
            <a:r>
              <a:rPr lang="en-US" dirty="0" err="1" smtClean="0"/>
              <a:t>vigilantreport</a:t>
            </a:r>
            <a:r>
              <a:rPr lang="en-US" dirty="0" smtClean="0"/>
              <a:t>/hidden-life-</a:t>
            </a:r>
            <a:r>
              <a:rPr lang="en-US" dirty="0" err="1" smtClean="0"/>
              <a:t>kennedys</a:t>
            </a:r>
            <a:r>
              <a:rPr lang="en-US" dirty="0" smtClean="0"/>
              <a:t>-elite-dynasty-got-decimated-</a:t>
            </a:r>
            <a:r>
              <a:rPr lang="en-US" dirty="0" err="1" smtClean="0"/>
              <a:t>pt</a:t>
            </a:r>
            <a:r>
              <a:rPr lang="en-US" dirty="0" smtClean="0"/>
              <a:t>-ii/</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www.revolvermag.com</a:t>
            </a:r>
            <a:r>
              <a:rPr lang="en-US" dirty="0" smtClean="0"/>
              <a:t>/news/6-famous-members-of-the-church-of-satan.html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www.pinterest.com</a:t>
            </a:r>
            <a:r>
              <a:rPr lang="en-US" dirty="0" smtClean="0"/>
              <a:t>/pin/130322982941188177/</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Quote is from The Church of Satan by Michael Aquino,</a:t>
            </a:r>
            <a:r>
              <a:rPr lang="en-US" baseline="0" dirty="0" smtClean="0"/>
              <a:t> </a:t>
            </a:r>
            <a:r>
              <a:rPr lang="en-US" baseline="0" dirty="0" err="1" smtClean="0"/>
              <a:t>pg</a:t>
            </a:r>
            <a:r>
              <a:rPr lang="en-US" baseline="0" dirty="0" smtClean="0"/>
              <a:t> 438. The preceding line reads: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Satanic Seasons: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Satan = Summer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Lucifer = Spring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Belial = Fall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Leviathan = Winter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South Park went to Burning Man, it</a:t>
            </a:r>
            <a:r>
              <a:rPr lang="en-US" baseline="0" dirty="0" smtClean="0"/>
              <a:t> was in the episode “Coon and Friends”, featuring HP Lovecraft’s demon </a:t>
            </a:r>
            <a:r>
              <a:rPr lang="en-US" baseline="0" dirty="0" err="1" smtClean="0"/>
              <a:t>Cthulhu</a:t>
            </a:r>
            <a:r>
              <a:rPr lang="en-US" baseline="0" dirty="0" smtClean="0"/>
              <a:t>. The Esoteric Order of Dagon, seen here awarded to Lt Col Michael Aquino, is related to </a:t>
            </a:r>
            <a:r>
              <a:rPr lang="en-US" baseline="0" dirty="0" err="1" smtClean="0"/>
              <a:t>Cthulhu</a:t>
            </a:r>
            <a:r>
              <a:rPr lang="en-US" baseline="0" dirty="0" smtClean="0"/>
              <a:t> worship.</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southpark.cc.com</a:t>
            </a:r>
            <a:r>
              <a:rPr lang="en-US" baseline="0" dirty="0" smtClean="0"/>
              <a:t>/clips/360470/burning-man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Order</a:t>
            </a:r>
            <a:r>
              <a:rPr lang="en-US" baseline="0" dirty="0" smtClean="0"/>
              <a:t> of Dagon are </a:t>
            </a:r>
            <a:r>
              <a:rPr lang="en-US" baseline="0" dirty="0" err="1" smtClean="0"/>
              <a:t>Crowleyan</a:t>
            </a:r>
            <a:r>
              <a:rPr lang="en-US" baseline="0" dirty="0" smtClean="0"/>
              <a:t>: </a:t>
            </a:r>
            <a:r>
              <a:rPr lang="en-US" dirty="0" smtClean="0"/>
              <a:t>http://</a:t>
            </a:r>
            <a:r>
              <a:rPr lang="en-US" dirty="0" err="1" smtClean="0"/>
              <a:t>www.esotericorderofdagon.org</a:t>
            </a:r>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b="0" i="1" dirty="0" smtClean="0"/>
          </a:p>
          <a:p>
            <a:pPr lvl="1"/>
            <a:r>
              <a:rPr lang="en-US" sz="1200" b="0" i="1" kern="1200" dirty="0" smtClean="0">
                <a:solidFill>
                  <a:schemeClr val="tx1"/>
                </a:solidFill>
                <a:latin typeface="+mn-lt"/>
                <a:ea typeface="+mn-ea"/>
                <a:cs typeface="+mn-cs"/>
              </a:rPr>
              <a:t>Do what thou wilt shall be the whole of the Law. </a:t>
            </a:r>
            <a:r>
              <a:rPr lang="en-US" sz="1200" b="0" i="1" kern="1200" dirty="0" err="1" smtClean="0">
                <a:solidFill>
                  <a:schemeClr val="tx1"/>
                </a:solidFill>
                <a:latin typeface="+mn-lt"/>
                <a:ea typeface="+mn-ea"/>
                <a:cs typeface="+mn-cs"/>
              </a:rPr>
              <a:t>Ph’nglui</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mglw’nafh</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Cthulhu</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R’lyeh</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wgah'nagl</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fhtagn</a:t>
            </a:r>
            <a:r>
              <a:rPr lang="en-US" sz="1200" b="0" i="1" kern="1200" dirty="0" smtClean="0">
                <a:solidFill>
                  <a:schemeClr val="tx1"/>
                </a:solidFill>
                <a:latin typeface="+mn-lt"/>
                <a:ea typeface="+mn-ea"/>
                <a:cs typeface="+mn-cs"/>
              </a:rPr>
              <a:t>.</a:t>
            </a:r>
          </a:p>
          <a:p>
            <a:pPr lvl="1"/>
            <a:endParaRPr lang="en-US" sz="1200" b="0" i="1" kern="1200" dirty="0" smtClean="0">
              <a:solidFill>
                <a:schemeClr val="tx1"/>
              </a:solidFill>
              <a:latin typeface="+mn-lt"/>
              <a:ea typeface="+mn-ea"/>
              <a:cs typeface="+mn-cs"/>
            </a:endParaRPr>
          </a:p>
          <a:p>
            <a:pPr lvl="1"/>
            <a:r>
              <a:rPr lang="en-US" sz="1200" b="0" i="1" kern="1200" dirty="0" smtClean="0">
                <a:solidFill>
                  <a:schemeClr val="tx1"/>
                </a:solidFill>
                <a:latin typeface="+mn-lt"/>
                <a:ea typeface="+mn-ea"/>
                <a:cs typeface="+mn-cs"/>
              </a:rPr>
              <a:t>The Esoteric Order of Dagon (E.'.O.'.D.'.) </a:t>
            </a:r>
            <a:r>
              <a:rPr lang="en-US" sz="1200" b="1" i="1" kern="1200" dirty="0" smtClean="0">
                <a:solidFill>
                  <a:schemeClr val="tx1"/>
                </a:solidFill>
                <a:latin typeface="+mn-lt"/>
                <a:ea typeface="+mn-ea"/>
                <a:cs typeface="+mn-cs"/>
              </a:rPr>
              <a:t>is a serious occult Order which has been working </a:t>
            </a:r>
            <a:r>
              <a:rPr lang="en-US" sz="1200" b="1" i="1" kern="1200" dirty="0" err="1" smtClean="0">
                <a:solidFill>
                  <a:schemeClr val="tx1"/>
                </a:solidFill>
                <a:latin typeface="+mn-lt"/>
                <a:ea typeface="+mn-ea"/>
                <a:cs typeface="+mn-cs"/>
              </a:rPr>
              <a:t>Lovecraftian</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magick</a:t>
            </a:r>
            <a:r>
              <a:rPr lang="en-US" sz="1200" b="1" i="1" kern="1200" dirty="0" smtClean="0">
                <a:solidFill>
                  <a:schemeClr val="tx1"/>
                </a:solidFill>
                <a:latin typeface="+mn-lt"/>
                <a:ea typeface="+mn-ea"/>
                <a:cs typeface="+mn-cs"/>
              </a:rPr>
              <a:t> for nearly 30 years. The E.'.O.'.D.'. utilizes the so-called </a:t>
            </a:r>
            <a:r>
              <a:rPr lang="en-US" sz="1200" b="1" i="1" kern="1200" dirty="0" err="1" smtClean="0">
                <a:solidFill>
                  <a:schemeClr val="tx1"/>
                </a:solidFill>
                <a:latin typeface="+mn-lt"/>
                <a:ea typeface="+mn-ea"/>
                <a:cs typeface="+mn-cs"/>
              </a:rPr>
              <a:t>Cthulhu</a:t>
            </a:r>
            <a:r>
              <a:rPr lang="en-US" sz="1200" b="1" i="1" kern="1200" dirty="0" smtClean="0">
                <a:solidFill>
                  <a:schemeClr val="tx1"/>
                </a:solidFill>
                <a:latin typeface="+mn-lt"/>
                <a:ea typeface="+mn-ea"/>
                <a:cs typeface="+mn-cs"/>
              </a:rPr>
              <a:t> Mythos</a:t>
            </a:r>
            <a:r>
              <a:rPr lang="en-US" sz="1200" b="0" i="1" kern="1200" dirty="0" smtClean="0">
                <a:solidFill>
                  <a:schemeClr val="tx1"/>
                </a:solidFill>
                <a:latin typeface="+mn-lt"/>
                <a:ea typeface="+mn-ea"/>
                <a:cs typeface="+mn-cs"/>
              </a:rPr>
              <a:t> of the horror and fantasy writer H. P. Lovecraft as a </a:t>
            </a:r>
            <a:r>
              <a:rPr lang="en-US" sz="1200" b="0" i="1" kern="1200" dirty="0" err="1" smtClean="0">
                <a:solidFill>
                  <a:schemeClr val="tx1"/>
                </a:solidFill>
                <a:latin typeface="+mn-lt"/>
                <a:ea typeface="+mn-ea"/>
                <a:cs typeface="+mn-cs"/>
              </a:rPr>
              <a:t>magickal</a:t>
            </a:r>
            <a:r>
              <a:rPr lang="en-US" sz="1200" b="0" i="1" kern="1200" dirty="0" smtClean="0">
                <a:solidFill>
                  <a:schemeClr val="tx1"/>
                </a:solidFill>
                <a:latin typeface="+mn-lt"/>
                <a:ea typeface="+mn-ea"/>
                <a:cs typeface="+mn-cs"/>
              </a:rPr>
              <a:t> method of exploring the Collective Unconscious. The Order claims descent from the traditions of the Sirius mystery cults of ancient Egypt and </a:t>
            </a:r>
            <a:r>
              <a:rPr lang="en-US" sz="1200" b="0" i="1" kern="1200" dirty="0" err="1" smtClean="0">
                <a:solidFill>
                  <a:schemeClr val="tx1"/>
                </a:solidFill>
                <a:latin typeface="+mn-lt"/>
                <a:ea typeface="+mn-ea"/>
                <a:cs typeface="+mn-cs"/>
              </a:rPr>
              <a:t>Sumeria</a:t>
            </a:r>
            <a:r>
              <a:rPr lang="en-US" sz="1200" b="0" i="1" kern="1200" dirty="0" smtClean="0">
                <a:solidFill>
                  <a:schemeClr val="tx1"/>
                </a:solidFill>
                <a:latin typeface="+mn-lt"/>
                <a:ea typeface="+mn-ea"/>
                <a:cs typeface="+mn-cs"/>
              </a:rPr>
              <a:t>.   Other influences include Kenneth Grant, the British occultist, disciple of </a:t>
            </a:r>
            <a:r>
              <a:rPr lang="en-US" sz="1200" b="0" i="1" kern="1200" dirty="0" err="1" smtClean="0">
                <a:solidFill>
                  <a:schemeClr val="tx1"/>
                </a:solidFill>
                <a:latin typeface="+mn-lt"/>
                <a:ea typeface="+mn-ea"/>
                <a:cs typeface="+mn-cs"/>
              </a:rPr>
              <a:t>Aleister</a:t>
            </a:r>
            <a:r>
              <a:rPr lang="en-US" sz="1200" b="0" i="1" kern="1200" dirty="0" smtClean="0">
                <a:solidFill>
                  <a:schemeClr val="tx1"/>
                </a:solidFill>
                <a:latin typeface="+mn-lt"/>
                <a:ea typeface="+mn-ea"/>
                <a:cs typeface="+mn-cs"/>
              </a:rPr>
              <a:t> Crowley, and head of the </a:t>
            </a:r>
            <a:r>
              <a:rPr lang="en-US" sz="1200" b="0" i="1" kern="1200" dirty="0" err="1" smtClean="0">
                <a:solidFill>
                  <a:schemeClr val="tx1"/>
                </a:solidFill>
                <a:latin typeface="+mn-lt"/>
                <a:ea typeface="+mn-ea"/>
                <a:cs typeface="+mn-cs"/>
              </a:rPr>
              <a:t>Typhonian</a:t>
            </a:r>
            <a:r>
              <a:rPr lang="en-US" sz="1200" b="0" i="1" kern="1200" dirty="0" smtClean="0">
                <a:solidFill>
                  <a:schemeClr val="tx1"/>
                </a:solidFill>
                <a:latin typeface="+mn-lt"/>
                <a:ea typeface="+mn-ea"/>
                <a:cs typeface="+mn-cs"/>
              </a:rPr>
              <a:t> Order, who also attaches great occult significance to the writings of Lovecraft. </a:t>
            </a:r>
          </a:p>
          <a:p>
            <a:r>
              <a:rPr lang="en-US" dirty="0" smtClean="0"/>
              <a:t>Aquino</a:t>
            </a:r>
            <a:r>
              <a:rPr lang="en-US" baseline="0" dirty="0" smtClean="0"/>
              <a:t> membership: http://</a:t>
            </a:r>
            <a:r>
              <a:rPr lang="en-US" baseline="0" dirty="0" err="1" smtClean="0"/>
              <a:t>www.esotericorderofdagon.org</a:t>
            </a:r>
            <a:r>
              <a:rPr lang="en-US" baseline="0" dirty="0" smtClean="0"/>
              <a:t>/eod%20additional%20information.html</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Jack Parsons wife Marjorie (Cameron,</a:t>
            </a:r>
            <a:r>
              <a:rPr lang="en-US" baseline="0" dirty="0" smtClean="0"/>
              <a:t> the Scarlet Harlot) made a movie in 1954 with Satanist Kenneth Anger called </a:t>
            </a:r>
            <a:r>
              <a:rPr lang="en-US" i="1" baseline="0" dirty="0" smtClean="0"/>
              <a:t>The Inauguration of the Pleasure Dome</a:t>
            </a:r>
            <a:r>
              <a:rPr lang="en-US" baseline="0" dirty="0" smtClean="0"/>
              <a:t>, based on a </a:t>
            </a:r>
            <a:r>
              <a:rPr lang="en-US" baseline="0" dirty="0" err="1" smtClean="0"/>
              <a:t>Crowleyan</a:t>
            </a:r>
            <a:r>
              <a:rPr lang="en-US" baseline="0" dirty="0" smtClean="0"/>
              <a:t> initiation rite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www.rottentomatoes.com</a:t>
            </a:r>
            <a:r>
              <a:rPr lang="en-US" dirty="0" smtClean="0"/>
              <a:t>/m/</a:t>
            </a:r>
            <a:r>
              <a:rPr lang="en-US" dirty="0" err="1" smtClean="0"/>
              <a:t>the_inauguration_of_the_pleasure_dome</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film</a:t>
            </a:r>
            <a:r>
              <a:rPr lang="en-US" baseline="0" dirty="0" smtClean="0"/>
              <a:t> features footage of Hell. The Pleasure Domes come from Samuel Taylor Coleridge’s </a:t>
            </a:r>
            <a:r>
              <a:rPr lang="en-US" baseline="0" dirty="0" err="1" smtClean="0"/>
              <a:t>Xanadu</a:t>
            </a:r>
            <a:endParaRPr lang="en-US" baseline="0"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i="1" baseline="0" dirty="0" smtClean="0"/>
              <a:t>In </a:t>
            </a:r>
            <a:r>
              <a:rPr lang="en-US" i="1" baseline="0" dirty="0" err="1" smtClean="0"/>
              <a:t>Xandau</a:t>
            </a:r>
            <a:r>
              <a:rPr lang="en-US" i="1" baseline="0" dirty="0" smtClean="0"/>
              <a:t> did </a:t>
            </a:r>
            <a:r>
              <a:rPr lang="en-US" i="1" baseline="0" dirty="0" err="1" smtClean="0"/>
              <a:t>Kubla</a:t>
            </a:r>
            <a:r>
              <a:rPr lang="en-US" i="1" baseline="0" dirty="0" smtClean="0"/>
              <a:t> Khan</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i="1" baseline="0" dirty="0" smtClean="0"/>
              <a:t>A stately pleasure dome decree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 of Magus Anton </a:t>
            </a:r>
            <a:r>
              <a:rPr lang="en-US" dirty="0" err="1" smtClean="0"/>
              <a:t>Szandor</a:t>
            </a:r>
            <a:r>
              <a:rPr lang="en-US" dirty="0" smtClean="0"/>
              <a:t> </a:t>
            </a:r>
            <a:r>
              <a:rPr lang="en-US" dirty="0" err="1" smtClean="0"/>
              <a:t>LaVey</a:t>
            </a:r>
            <a:r>
              <a:rPr lang="en-US" dirty="0" smtClean="0"/>
              <a:t> conducting the Das </a:t>
            </a:r>
            <a:r>
              <a:rPr lang="en-US" dirty="0" err="1" smtClean="0"/>
              <a:t>Tierdrama</a:t>
            </a:r>
            <a:r>
              <a:rPr lang="en-US" dirty="0" smtClean="0"/>
              <a:t> Ritual. Photo Credit: Church of Satan Archive</a:t>
            </a:r>
            <a:r>
              <a:rPr lang="en-US" baseline="0" dirty="0" smtClean="0"/>
              <a:t>s http://</a:t>
            </a:r>
            <a:r>
              <a:rPr lang="en-US" baseline="0" dirty="0" err="1" smtClean="0"/>
              <a:t>www.churchofsatan.com</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Ruritarian</a:t>
            </a:r>
            <a:r>
              <a:rPr lang="en-US" dirty="0" smtClean="0"/>
              <a:t>;</a:t>
            </a:r>
            <a:r>
              <a:rPr lang="en-US" baseline="0" dirty="0" smtClean="0"/>
              <a:t> adjective: </a:t>
            </a:r>
            <a:r>
              <a:rPr lang="en-US" i="1" baseline="0" dirty="0" smtClean="0"/>
              <a:t>of, relating to, or having the characteristics of an imaginary place of high romance </a:t>
            </a:r>
            <a:r>
              <a:rPr lang="en-US" baseline="0" dirty="0" smtClean="0"/>
              <a:t>(Merriam-Webster dictionary)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a:t>
            </a:r>
            <a:r>
              <a:rPr lang="en-US" baseline="0" dirty="0" smtClean="0"/>
              <a:t> Michael Aquino’s book </a:t>
            </a:r>
            <a:r>
              <a:rPr lang="en-US" dirty="0" smtClean="0"/>
              <a:t>, The Church of Satan </a:t>
            </a:r>
            <a:r>
              <a:rPr lang="en-US" baseline="0" dirty="0" smtClean="0"/>
              <a:t>, pages 117, 191, </a:t>
            </a:r>
            <a:r>
              <a:rPr lang="en-US" dirty="0" smtClean="0"/>
              <a:t>355-6</a:t>
            </a:r>
          </a:p>
          <a:p>
            <a:endParaRPr lang="en-US" baseline="0" dirty="0" smtClean="0"/>
          </a:p>
          <a:p>
            <a:pPr lvl="1"/>
            <a:r>
              <a:rPr lang="en-US" i="1" baseline="0" dirty="0" smtClean="0"/>
              <a:t>“</a:t>
            </a:r>
            <a:r>
              <a:rPr lang="en-US" i="1" dirty="0" smtClean="0"/>
              <a:t>“</a:t>
            </a:r>
            <a:r>
              <a:rPr lang="is-IS" i="1" dirty="0" smtClean="0"/>
              <a:t>…</a:t>
            </a:r>
            <a:r>
              <a:rPr lang="en-US" i="1" dirty="0" smtClean="0"/>
              <a:t>Then there was a reserved but cheerful lieutenant who all but disappeared behind an oversized field jacket and aviator’s mustache – Bruce </a:t>
            </a:r>
            <a:r>
              <a:rPr lang="en-US" i="1" dirty="0" err="1" smtClean="0"/>
              <a:t>Bibee</a:t>
            </a:r>
            <a:r>
              <a:rPr lang="en-US" i="1" dirty="0" smtClean="0"/>
              <a:t>. His hobby was bombs, explosives, and implements of destruction in general, and he proudly wore the Army’s badge for unexploded bomb disposal on his chest. He would later become an Adept II of the Temple of Set.”</a:t>
            </a:r>
            <a:br>
              <a:rPr lang="en-US" i="1" dirty="0" smtClean="0"/>
            </a:br>
            <a:r>
              <a:rPr lang="en-US" i="1" dirty="0" smtClean="0"/>
              <a:t/>
            </a:r>
            <a:br>
              <a:rPr lang="en-US" i="1" dirty="0" smtClean="0"/>
            </a:br>
            <a:r>
              <a:rPr lang="en-US" i="1" dirty="0" smtClean="0"/>
              <a:t>“The unit’s intelligence officer was indeed a towering presence; his name was Dennis Mann and he stood almost seven feet tall. To confuse people he drove the smallest Fiat made, whose license plate read, “GONZO-1” in honor of his hero, Dr. Hunter S. Thompson (caricatured as “Uncle Duke” in Garry Trudeau’s Doonesbury comic strip). Dennis went on to become a Master of the Temple IV and a member of the Temple of Set’s Council of Nine.”</a:t>
            </a:r>
            <a:br>
              <a:rPr lang="en-US" i="1" dirty="0" smtClean="0"/>
            </a:br>
            <a:r>
              <a:rPr lang="en-US" i="1" dirty="0" smtClean="0"/>
              <a:t/>
            </a:r>
            <a:br>
              <a:rPr lang="en-US" i="1" dirty="0" smtClean="0"/>
            </a:br>
            <a:r>
              <a:rPr lang="en-US" i="1" dirty="0" smtClean="0"/>
              <a:t>“All of which is to say that I felt right at home in the 306th PSYOP Battalion, and it felt equally happy to have someone on the staff to personify its spiritual climate…” (M. Aquino, The Church of Satan, pgs. 355-6)”</a:t>
            </a:r>
            <a:endParaRPr lang="en-US" i="1" baseline="0" dirty="0" smtClean="0"/>
          </a:p>
          <a:p>
            <a:pPr lvl="1"/>
            <a:endParaRPr lang="en-US" i="1" baseline="0" dirty="0" smtClean="0"/>
          </a:p>
          <a:p>
            <a:pPr lvl="0"/>
            <a:r>
              <a:rPr lang="en-US" i="0" baseline="0" dirty="0" smtClean="0"/>
              <a:t>Cf. Timothy Leary’s reference to the important help from “agents in LA” at the MKULTRA reunion party “A Conversation on LSD” https://</a:t>
            </a:r>
            <a:r>
              <a:rPr lang="en-US" i="0" baseline="0" dirty="0" err="1" smtClean="0"/>
              <a:t>www.youtube.com</a:t>
            </a:r>
            <a:r>
              <a:rPr lang="en-US" i="0" baseline="0" dirty="0" smtClean="0"/>
              <a:t>/</a:t>
            </a:r>
            <a:r>
              <a:rPr lang="en-US" i="0" baseline="0" dirty="0" err="1" smtClean="0"/>
              <a:t>watch?v</a:t>
            </a:r>
            <a:r>
              <a:rPr lang="en-US" i="0" baseline="0" dirty="0" smtClean="0"/>
              <a:t>=_</a:t>
            </a:r>
            <a:r>
              <a:rPr lang="en-US" i="0" baseline="0" dirty="0" err="1" smtClean="0"/>
              <a:t>qaumQvMWBA</a:t>
            </a:r>
            <a:r>
              <a:rPr lang="en-US" i="0" baseline="0" dirty="0" smtClean="0"/>
              <a:t> </a:t>
            </a:r>
          </a:p>
          <a:p>
            <a:pPr lvl="0"/>
            <a:endParaRPr lang="en-US"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u="none" strike="noStrike" kern="1200" baseline="0" dirty="0" smtClean="0">
                <a:solidFill>
                  <a:schemeClr val="tx1"/>
                </a:solidFill>
                <a:latin typeface="+mn-lt"/>
                <a:ea typeface="+mn-ea"/>
                <a:cs typeface="+mn-cs"/>
              </a:rPr>
              <a:t>Lords of the Left-Hand Path: Forbidden Practices and Spiritual Heresies</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Dr</a:t>
            </a:r>
            <a:r>
              <a:rPr lang="en-US" b="0" i="0" u="none" strike="noStrike" kern="1200" baseline="0" dirty="0" smtClean="0">
                <a:solidFill>
                  <a:schemeClr val="tx1"/>
                </a:solidFill>
                <a:latin typeface="+mn-lt"/>
                <a:ea typeface="+mn-ea"/>
                <a:cs typeface="+mn-cs"/>
              </a:rPr>
              <a:t> Stephen E Flowers (6543/9830 Kindle)</a:t>
            </a:r>
          </a:p>
          <a:p>
            <a:pPr lvl="0"/>
            <a:endParaRPr lang="en-US" i="0" baseline="0" dirty="0" smtClean="0"/>
          </a:p>
          <a:p>
            <a:pPr lvl="0"/>
            <a:endParaRPr lang="en-US" i="0" baseline="0" dirty="0" smtClean="0"/>
          </a:p>
          <a:p>
            <a:pPr lvl="0"/>
            <a:r>
              <a:rPr lang="en-US" i="0" baseline="0" dirty="0" smtClean="0"/>
              <a:t>Church of Satan has 9 Principles and ruling body “Council of Nine”</a:t>
            </a:r>
            <a:br>
              <a:rPr lang="en-US" i="0" baseline="0" dirty="0" smtClean="0"/>
            </a:br>
            <a:r>
              <a:rPr lang="en-US" i="0" baseline="0" dirty="0" smtClean="0"/>
              <a:t>Larry Harvey originally came up with 9 Principles for Burning Man</a:t>
            </a:r>
          </a:p>
          <a:p>
            <a:pPr lvl="0"/>
            <a:endParaRPr lang="en-US" i="0" baseline="0" dirty="0" smtClean="0"/>
          </a:p>
          <a:p>
            <a:pPr lvl="1"/>
            <a:r>
              <a:rPr lang="en-US" i="1" baseline="0" dirty="0" smtClean="0"/>
              <a:t>In these total environments, the Satanist would be free from a kind of “aesthetic pollution” with which he is usually constantly bombarded, much to the detriment of his ability to indulge his desires</a:t>
            </a:r>
          </a:p>
          <a:p>
            <a:pPr lvl="1"/>
            <a:endParaRPr lang="en-US" i="1" baseline="0" dirty="0" smtClean="0"/>
          </a:p>
          <a:p>
            <a:pPr lvl="0"/>
            <a:r>
              <a:rPr lang="en-US" i="0" baseline="0" dirty="0" smtClean="0"/>
              <a:t>Liberalism is the first line of the Satanic agenda to reverse the natural spiritual order of the Universe, which is the Western ideology: Professor Alexander </a:t>
            </a:r>
            <a:r>
              <a:rPr lang="en-US" i="0" baseline="0" dirty="0" err="1" smtClean="0"/>
              <a:t>Rugin</a:t>
            </a:r>
            <a:r>
              <a:rPr lang="en-US" i="0" baseline="0" dirty="0" smtClean="0"/>
              <a:t>, advisor to Russia President Putin, being interviewed by Jay Dyer 12 Mar 2016 (</a:t>
            </a:r>
            <a:r>
              <a:rPr lang="en-US" i="0" baseline="0" dirty="0" err="1" smtClean="0"/>
              <a:t>approx</a:t>
            </a:r>
            <a:r>
              <a:rPr lang="en-US" i="0" baseline="0" dirty="0" smtClean="0"/>
              <a:t> 10:00)  https://</a:t>
            </a:r>
            <a:r>
              <a:rPr lang="en-US" i="0" baseline="0" dirty="0" err="1" smtClean="0"/>
              <a:t>www.youtube.com</a:t>
            </a:r>
            <a:r>
              <a:rPr lang="en-US" i="0" baseline="0" dirty="0" smtClean="0"/>
              <a:t>/</a:t>
            </a:r>
            <a:r>
              <a:rPr lang="en-US" i="0" baseline="0" dirty="0" err="1" smtClean="0"/>
              <a:t>watch?v</a:t>
            </a:r>
            <a:r>
              <a:rPr lang="en-US" i="0" baseline="0" dirty="0" smtClean="0"/>
              <a:t>=4AJ-3h6LhUk</a:t>
            </a:r>
          </a:p>
          <a:p>
            <a:pPr lvl="0"/>
            <a:endParaRPr lang="en-US" i="0" baseline="0" dirty="0" smtClean="0"/>
          </a:p>
          <a:p>
            <a:pPr lvl="0"/>
            <a:r>
              <a:rPr lang="en-US" i="0" baseline="0" dirty="0" smtClean="0"/>
              <a:t>Karl Marx was a Satanist. Marx and Satan, Richard </a:t>
            </a:r>
            <a:r>
              <a:rPr lang="en-US" i="0" baseline="0" dirty="0" err="1" smtClean="0"/>
              <a:t>Wurmbrand</a:t>
            </a:r>
            <a:r>
              <a:rPr lang="en-US" i="0" baseline="0" dirty="0" smtClean="0"/>
              <a:t> (1986) the Internet Archive: https://</a:t>
            </a:r>
            <a:r>
              <a:rPr lang="en-US" i="0" baseline="0" dirty="0" err="1" smtClean="0"/>
              <a:t>archive.org</a:t>
            </a:r>
            <a:r>
              <a:rPr lang="en-US" i="0" baseline="0" dirty="0" smtClean="0"/>
              <a:t>/stream/</a:t>
            </a:r>
            <a:r>
              <a:rPr lang="en-US" i="0" baseline="0" dirty="0" err="1" smtClean="0"/>
              <a:t>MarxAndSatan</a:t>
            </a:r>
            <a:r>
              <a:rPr lang="en-US" i="0" baseline="0" dirty="0" smtClean="0"/>
              <a:t>/</a:t>
            </a:r>
            <a:r>
              <a:rPr lang="en-US" i="0" baseline="0" dirty="0" err="1" smtClean="0"/>
              <a:t>MarxAndSatan_djvu.txt</a:t>
            </a:r>
            <a:r>
              <a:rPr lang="en-US" i="0" baseline="0" dirty="0" smtClean="0"/>
              <a:t> </a:t>
            </a:r>
          </a:p>
          <a:p>
            <a:pPr lvl="0"/>
            <a:r>
              <a:rPr lang="en-US" i="0" baseline="0" dirty="0" smtClean="0"/>
              <a:t>http://</a:t>
            </a:r>
            <a:r>
              <a:rPr lang="en-US" i="0" baseline="0" dirty="0" err="1" smtClean="0"/>
              <a:t>www.cuttingedge.org</a:t>
            </a:r>
            <a:r>
              <a:rPr lang="en-US" i="0" baseline="0" dirty="0" smtClean="0"/>
              <a:t>/pages/seminar2/</a:t>
            </a:r>
            <a:r>
              <a:rPr lang="en-US" i="0" baseline="0" dirty="0" err="1" smtClean="0"/>
              <a:t>MARXPASS.htm</a:t>
            </a:r>
            <a:endParaRPr lang="en-US" i="0" baseline="0" dirty="0" smtClean="0"/>
          </a:p>
          <a:p>
            <a:pPr lvl="0"/>
            <a:endParaRPr lang="en-US" i="0" baseline="0" dirty="0" smtClean="0"/>
          </a:p>
        </p:txBody>
      </p:sp>
      <p:sp>
        <p:nvSpPr>
          <p:cNvPr id="4" name="Slide Number Placeholder 3"/>
          <p:cNvSpPr>
            <a:spLocks noGrp="1"/>
          </p:cNvSpPr>
          <p:nvPr>
            <p:ph type="sldNum" sz="quarter" idx="10"/>
          </p:nvPr>
        </p:nvSpPr>
        <p:spPr/>
        <p:txBody>
          <a:bodyPr/>
          <a:lstStyle/>
          <a:p>
            <a:fld id="{A6B163BB-74B7-1143-A631-A1B6817B44EE}" type="slidenum">
              <a:rPr lang="en-US" smtClean="0"/>
              <a:t>20</a:t>
            </a:fld>
            <a:endParaRPr lang="en-US"/>
          </a:p>
        </p:txBody>
      </p:sp>
    </p:spTree>
    <p:extLst>
      <p:ext uri="{BB962C8B-B14F-4D97-AF65-F5344CB8AC3E}">
        <p14:creationId xmlns:p14="http://schemas.microsoft.com/office/powerpoint/2010/main" val="114409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CLIP [SH022] Satanism Intro</a:t>
            </a:r>
            <a:r>
              <a:rPr lang="en-US" baseline="0" dirty="0" smtClean="0"/>
              <a:t> </a:t>
            </a:r>
            <a:r>
              <a:rPr lang="pt-BR" baseline="0" dirty="0" err="1" smtClean="0"/>
              <a:t>https</a:t>
            </a:r>
            <a:r>
              <a:rPr lang="pt-BR" baseline="0" dirty="0" smtClean="0"/>
              <a:t>://</a:t>
            </a:r>
            <a:r>
              <a:rPr lang="pt-BR" baseline="0" dirty="0" err="1" smtClean="0"/>
              <a:t>vimeo.com</a:t>
            </a:r>
            <a:r>
              <a:rPr lang="pt-BR" baseline="0" dirty="0" smtClean="0"/>
              <a:t>/164362888</a:t>
            </a:r>
            <a:endParaRPr lang="en-US" dirty="0" smtClean="0"/>
          </a:p>
        </p:txBody>
      </p:sp>
      <p:sp>
        <p:nvSpPr>
          <p:cNvPr id="4" name="Slide Number Placeholder 3"/>
          <p:cNvSpPr>
            <a:spLocks noGrp="1"/>
          </p:cNvSpPr>
          <p:nvPr>
            <p:ph type="sldNum" sz="quarter" idx="10"/>
          </p:nvPr>
        </p:nvSpPr>
        <p:spPr/>
        <p:txBody>
          <a:bodyPr/>
          <a:lstStyle/>
          <a:p>
            <a:fld id="{A6B163BB-74B7-1143-A631-A1B6817B44EE}" type="slidenum">
              <a:rPr lang="en-US" smtClean="0"/>
              <a:t>2</a:t>
            </a:fld>
            <a:endParaRPr lang="en-US"/>
          </a:p>
        </p:txBody>
      </p:sp>
    </p:spTree>
    <p:extLst>
      <p:ext uri="{BB962C8B-B14F-4D97-AF65-F5344CB8AC3E}">
        <p14:creationId xmlns:p14="http://schemas.microsoft.com/office/powerpoint/2010/main" val="4221987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[CLIP: SH033 Google CEO callin</a:t>
            </a:r>
            <a:r>
              <a:rPr lang="en-US" baseline="0" dirty="0" smtClean="0"/>
              <a:t>g for Temporary Autonomous Zones] </a:t>
            </a:r>
            <a:r>
              <a:rPr lang="pt-BR" baseline="0" dirty="0" err="1" smtClean="0"/>
              <a:t>https</a:t>
            </a:r>
            <a:r>
              <a:rPr lang="pt-BR" baseline="0" dirty="0" smtClean="0"/>
              <a:t>://</a:t>
            </a:r>
            <a:r>
              <a:rPr lang="pt-BR" baseline="0" dirty="0" err="1" smtClean="0"/>
              <a:t>vimeo.com</a:t>
            </a:r>
            <a:r>
              <a:rPr lang="pt-BR" baseline="0" dirty="0" smtClean="0"/>
              <a:t>/167386612 </a:t>
            </a:r>
            <a:endParaRPr lang="en-US" dirty="0" smtClean="0"/>
          </a:p>
          <a:p>
            <a:endParaRPr lang="en-US" dirty="0" smtClean="0"/>
          </a:p>
          <a:p>
            <a:r>
              <a:rPr lang="en-US" dirty="0" smtClean="0"/>
              <a:t>https://</a:t>
            </a:r>
            <a:r>
              <a:rPr lang="en-US" dirty="0" err="1" smtClean="0"/>
              <a:t>archive.org</a:t>
            </a:r>
            <a:r>
              <a:rPr lang="en-US" dirty="0" smtClean="0"/>
              <a:t>/stream/LeftHandPath666-2015/259620268-Lords-of-the-Left-Hand-Path-1997_djvu.txt</a:t>
            </a:r>
          </a:p>
          <a:p>
            <a:endParaRPr lang="en-US" dirty="0" smtClean="0"/>
          </a:p>
          <a:p>
            <a:r>
              <a:rPr lang="en-US" dirty="0" smtClean="0"/>
              <a:t>Snack Food</a:t>
            </a:r>
            <a:r>
              <a:rPr lang="en-US" baseline="0" dirty="0" smtClean="0"/>
              <a:t> Glory Hole from </a:t>
            </a:r>
            <a:r>
              <a:rPr lang="en-US" dirty="0" smtClean="0"/>
              <a:t>http://</a:t>
            </a:r>
            <a:r>
              <a:rPr lang="en-US" dirty="0" err="1" smtClean="0"/>
              <a:t>eagerexistence.com</a:t>
            </a:r>
            <a:r>
              <a:rPr lang="en-US" dirty="0" smtClean="0"/>
              <a:t>/guests/burning-man-rite-of-passage/</a:t>
            </a:r>
          </a:p>
          <a:p>
            <a:r>
              <a:rPr lang="en-US" dirty="0" smtClean="0"/>
              <a:t>Other images http://</a:t>
            </a:r>
            <a:r>
              <a:rPr lang="en-US" dirty="0" err="1" smtClean="0"/>
              <a:t>www.elephantjournal.com</a:t>
            </a:r>
            <a:r>
              <a:rPr lang="en-US" dirty="0" smtClean="0"/>
              <a:t>/2013/08/</a:t>
            </a:r>
            <a:r>
              <a:rPr lang="en-US" dirty="0" err="1" smtClean="0"/>
              <a:t>dont</a:t>
            </a:r>
            <a:r>
              <a:rPr lang="en-US" dirty="0" smtClean="0"/>
              <a:t>-have-sex-in-your-tent-troy-</a:t>
            </a:r>
            <a:r>
              <a:rPr lang="en-US" dirty="0" err="1" smtClean="0"/>
              <a:t>dayton</a:t>
            </a:r>
            <a:r>
              <a:rPr lang="en-US" dirty="0" smtClean="0"/>
              <a:t>/</a:t>
            </a:r>
          </a:p>
          <a:p>
            <a:endParaRPr lang="en-US" dirty="0" smtClean="0"/>
          </a:p>
          <a:p>
            <a:r>
              <a:rPr lang="en-US" dirty="0" smtClean="0"/>
              <a:t>Image</a:t>
            </a:r>
            <a:r>
              <a:rPr lang="en-US" baseline="0" dirty="0" smtClean="0"/>
              <a:t> from Burning Man 2015 theme video “Carnival of Mirrors” https://</a:t>
            </a:r>
            <a:r>
              <a:rPr lang="en-US" baseline="0" dirty="0" err="1" smtClean="0"/>
              <a:t>www.youtube.com</a:t>
            </a:r>
            <a:r>
              <a:rPr lang="en-US" baseline="0" dirty="0" smtClean="0"/>
              <a:t>/</a:t>
            </a:r>
            <a:r>
              <a:rPr lang="en-US" baseline="0" dirty="0" err="1" smtClean="0"/>
              <a:t>watch?v</a:t>
            </a:r>
            <a:r>
              <a:rPr lang="en-US" baseline="0" dirty="0" smtClean="0"/>
              <a:t>=MId5gOghEhM</a:t>
            </a:r>
          </a:p>
          <a:p>
            <a:r>
              <a:rPr lang="en-US" baseline="0" dirty="0" smtClean="0"/>
              <a:t>http://</a:t>
            </a:r>
            <a:r>
              <a:rPr lang="en-US" baseline="0" dirty="0" err="1" smtClean="0"/>
              <a:t>cartman.tv</a:t>
            </a:r>
            <a:r>
              <a:rPr lang="en-US" baseline="0" dirty="0" smtClean="0"/>
              <a:t>/storage/reports/id_4439_lang_en.html</a:t>
            </a:r>
          </a:p>
          <a:p>
            <a:endParaRPr lang="en-US" baseline="0" dirty="0" smtClean="0"/>
          </a:p>
          <a:p>
            <a:r>
              <a:rPr lang="en-US" baseline="0" dirty="0" smtClean="0"/>
              <a:t>From http://</a:t>
            </a:r>
            <a:r>
              <a:rPr lang="en-US" baseline="0" dirty="0" err="1" smtClean="0"/>
              <a:t>burningman.org</a:t>
            </a:r>
            <a:r>
              <a:rPr lang="en-US" baseline="0" dirty="0" smtClean="0"/>
              <a:t>/event/</a:t>
            </a:r>
            <a:r>
              <a:rPr lang="en-US" baseline="0" dirty="0" err="1" smtClean="0"/>
              <a:t>brc</a:t>
            </a:r>
            <a:r>
              <a:rPr lang="en-US" baseline="0" dirty="0" smtClean="0"/>
              <a:t>/2015-art-theme/ </a:t>
            </a:r>
          </a:p>
          <a:p>
            <a:pPr lvl="1"/>
            <a:r>
              <a:rPr lang="en-US" i="1" dirty="0" smtClean="0"/>
              <a:t>Classic carnivals, as theaters of illusion, upheld a very strict dividing line that separated carnies, cast as showmen, from members of a naïve public who were labeled chumps and suckers, marks and rubes. Our carnival, however, will perform an even more subversive trick — its motto is </a:t>
            </a:r>
            <a:r>
              <a:rPr lang="en-US" b="1" i="1" dirty="0" smtClean="0"/>
              <a:t>Include the Rube. </a:t>
            </a:r>
            <a:r>
              <a:rPr lang="en-US" i="1" dirty="0" smtClean="0"/>
              <a:t>The wall dividing the observer from observed will disappear, as by an act of magic; through the alchemy of interaction, everyone at once can be the carny and the fool.</a:t>
            </a:r>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21</a:t>
            </a:fld>
            <a:endParaRPr lang="en-US"/>
          </a:p>
        </p:txBody>
      </p:sp>
    </p:spTree>
    <p:extLst>
      <p:ext uri="{BB962C8B-B14F-4D97-AF65-F5344CB8AC3E}">
        <p14:creationId xmlns:p14="http://schemas.microsoft.com/office/powerpoint/2010/main" val="553811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Verbal </a:t>
            </a:r>
            <a:r>
              <a:rPr lang="en-US" dirty="0" err="1" smtClean="0"/>
              <a:t>kint</a:t>
            </a:r>
            <a:r>
              <a:rPr lang="en-US" dirty="0" smtClean="0"/>
              <a:t> clip https://</a:t>
            </a:r>
            <a:r>
              <a:rPr lang="en-US" dirty="0" err="1" smtClean="0"/>
              <a:t>www.youtube.com</a:t>
            </a:r>
            <a:r>
              <a:rPr lang="en-US" dirty="0" smtClean="0"/>
              <a:t>/</a:t>
            </a:r>
            <a:r>
              <a:rPr lang="en-US" dirty="0" err="1" smtClean="0"/>
              <a:t>watch?v</a:t>
            </a:r>
            <a:r>
              <a:rPr lang="en-US" dirty="0" smtClean="0"/>
              <a:t>=v6CqiShbBgo </a:t>
            </a:r>
          </a:p>
          <a:p>
            <a:endParaRPr lang="en-US" dirty="0" smtClean="0"/>
          </a:p>
          <a:p>
            <a:r>
              <a:rPr lang="en-US" dirty="0" smtClean="0"/>
              <a:t>http://</a:t>
            </a:r>
            <a:r>
              <a:rPr lang="en-US" dirty="0" err="1" smtClean="0"/>
              <a:t>journal.burningman.org</a:t>
            </a:r>
            <a:r>
              <a:rPr lang="en-US" dirty="0" smtClean="0"/>
              <a:t>/2015/01/opinion/serious-stuff/burning-book-club-chapter-4-sweeping-the-corpse-of-god-under-the-rug-and-pretending-it-never-happened/</a:t>
            </a:r>
          </a:p>
          <a:p>
            <a:endParaRPr lang="en-US" dirty="0" smtClean="0"/>
          </a:p>
          <a:p>
            <a:r>
              <a:rPr lang="en-US" dirty="0" smtClean="0"/>
              <a:t>https://</a:t>
            </a:r>
            <a:r>
              <a:rPr lang="en-US" dirty="0" err="1" smtClean="0"/>
              <a:t>en.wikipedia.org</a:t>
            </a:r>
            <a:r>
              <a:rPr lang="en-US" dirty="0" smtClean="0"/>
              <a:t>/wiki/</a:t>
            </a:r>
            <a:r>
              <a:rPr lang="en-US" dirty="0" err="1" smtClean="0"/>
              <a:t>Luciferianism</a:t>
            </a:r>
            <a:endParaRPr lang="en-US" dirty="0" smtClean="0"/>
          </a:p>
          <a:p>
            <a:r>
              <a:rPr lang="en-US" dirty="0" smtClean="0"/>
              <a:t>https://</a:t>
            </a:r>
            <a:r>
              <a:rPr lang="en-US" dirty="0" err="1" smtClean="0"/>
              <a:t>en.wikipedia.org</a:t>
            </a:r>
            <a:r>
              <a:rPr lang="en-US" dirty="0" smtClean="0"/>
              <a:t>/wiki/Nihilism</a:t>
            </a:r>
          </a:p>
          <a:p>
            <a:r>
              <a:rPr lang="en-US" dirty="0" smtClean="0"/>
              <a:t>https://</a:t>
            </a:r>
            <a:r>
              <a:rPr lang="en-US" dirty="0" err="1" smtClean="0"/>
              <a:t>en.wikipedia.org</a:t>
            </a:r>
            <a:r>
              <a:rPr lang="en-US" dirty="0" smtClean="0"/>
              <a:t>/wiki/Solipsism</a:t>
            </a:r>
          </a:p>
          <a:p>
            <a:r>
              <a:rPr lang="en-US" dirty="0" smtClean="0"/>
              <a:t>https://</a:t>
            </a:r>
            <a:r>
              <a:rPr lang="en-US" dirty="0" err="1" smtClean="0"/>
              <a:t>en.wikipedia.org</a:t>
            </a:r>
            <a:r>
              <a:rPr lang="en-US" dirty="0" smtClean="0"/>
              <a:t>/wiki/Monism</a:t>
            </a:r>
          </a:p>
          <a:p>
            <a:r>
              <a:rPr lang="en-US" dirty="0" smtClean="0"/>
              <a:t>https://</a:t>
            </a:r>
            <a:r>
              <a:rPr lang="en-US" dirty="0" err="1" smtClean="0"/>
              <a:t>en.wikipedia.org</a:t>
            </a:r>
            <a:r>
              <a:rPr lang="en-US" dirty="0" smtClean="0"/>
              <a:t>/wiki/Dualism</a:t>
            </a:r>
          </a:p>
          <a:p>
            <a:r>
              <a:rPr lang="en-US" dirty="0" smtClean="0"/>
              <a:t>http://</a:t>
            </a:r>
            <a:r>
              <a:rPr lang="en-US" dirty="0" err="1" smtClean="0"/>
              <a:t>mb-soft.com</a:t>
            </a:r>
            <a:r>
              <a:rPr lang="en-US" dirty="0" smtClean="0"/>
              <a:t>/believe/</a:t>
            </a:r>
            <a:r>
              <a:rPr lang="en-US" dirty="0" err="1" smtClean="0"/>
              <a:t>txn</a:t>
            </a:r>
            <a:r>
              <a:rPr lang="en-US" dirty="0" smtClean="0"/>
              <a:t>/</a:t>
            </a:r>
            <a:r>
              <a:rPr lang="en-US" dirty="0" err="1" smtClean="0"/>
              <a:t>deathgod.htm</a:t>
            </a:r>
            <a:endParaRPr lang="en-US" dirty="0" smtClean="0"/>
          </a:p>
          <a:p>
            <a:r>
              <a:rPr lang="en-US" dirty="0" smtClean="0"/>
              <a:t>https://</a:t>
            </a:r>
            <a:r>
              <a:rPr lang="en-US" dirty="0" err="1" smtClean="0"/>
              <a:t>en.wikipedia.org</a:t>
            </a:r>
            <a:r>
              <a:rPr lang="en-US" dirty="0" smtClean="0"/>
              <a:t>/wiki/</a:t>
            </a:r>
            <a:r>
              <a:rPr lang="en-US" dirty="0" err="1" smtClean="0"/>
              <a:t>Syntheism</a:t>
            </a:r>
            <a:endParaRPr lang="en-US" dirty="0" smtClean="0"/>
          </a:p>
          <a:p>
            <a:endParaRPr lang="en-US" dirty="0" smtClean="0"/>
          </a:p>
          <a:p>
            <a:endParaRPr lang="en-US" dirty="0" smtClean="0"/>
          </a:p>
          <a:p>
            <a:r>
              <a:rPr lang="en-US" i="1" dirty="0" smtClean="0"/>
              <a:t>Three Devil-worshippers walk into a desecrated church ― stop me if you’ve heard this one. They light candles, burn incense, and, much to their surprise, they successfully summon Satan! When they bow down to worship His Infernal Majesty, He says, “Haven’t I taught you </a:t>
            </a:r>
            <a:r>
              <a:rPr lang="en-US" b="1" i="1" dirty="0" smtClean="0"/>
              <a:t>anything</a:t>
            </a:r>
            <a:r>
              <a:rPr lang="en-US" i="1" dirty="0" smtClean="0"/>
              <a:t>?!”</a:t>
            </a:r>
            <a:r>
              <a:rPr lang="en-US" dirty="0" smtClean="0"/>
              <a:t>.</a:t>
            </a:r>
          </a:p>
          <a:p>
            <a:endParaRPr lang="en-US" dirty="0" smtClean="0"/>
          </a:p>
          <a:p>
            <a:r>
              <a:rPr lang="en-US" dirty="0" smtClean="0"/>
              <a:t>Satanism applies the principles that define the very nature of Devils: the rejection of external gods, the embrace of carnality, and a stance of honest individualism.</a:t>
            </a:r>
          </a:p>
          <a:p>
            <a:r>
              <a:rPr lang="en-US" dirty="0" smtClean="0"/>
              <a:t>Again: Satanists do not worship Satan. Rather, we emulate that mythological figure’s most productive qualities, rejecting the rest as anti-carnal propaganda.</a:t>
            </a:r>
          </a:p>
          <a:p>
            <a:r>
              <a:rPr lang="en-US" dirty="0" smtClean="0"/>
              <a:t>[http://</a:t>
            </a:r>
            <a:r>
              <a:rPr lang="en-US" dirty="0" err="1" smtClean="0"/>
              <a:t>www.churchofsatan.com</a:t>
            </a:r>
            <a:r>
              <a:rPr lang="en-US" dirty="0" smtClean="0"/>
              <a:t>/on-definition-of-</a:t>
            </a:r>
            <a:r>
              <a:rPr lang="en-US" dirty="0" err="1" smtClean="0"/>
              <a:t>satanism.php</a:t>
            </a:r>
            <a:r>
              <a:rPr lang="en-US" dirty="0" smtClean="0"/>
              <a:t>]</a:t>
            </a:r>
          </a:p>
          <a:p>
            <a:endParaRPr lang="en-US" dirty="0" smtClean="0"/>
          </a:p>
          <a:p>
            <a:endParaRPr lang="en-US" dirty="0" smtClean="0"/>
          </a:p>
          <a:p>
            <a:r>
              <a:rPr lang="en-US" dirty="0" smtClean="0"/>
              <a:t>The Satanist realizes that man, and the action and reaction of the universe, is responsible for everything, and doesn’t mislead himself into thinking that someone cares.</a:t>
            </a:r>
          </a:p>
          <a:p>
            <a:r>
              <a:rPr lang="en-US" dirty="0" smtClean="0"/>
              <a:t>Is it not more sensible to worship a god that he, himself, has created, in accordance with his own emotional needs—one that best represents the very carnal and physical being that has the idea-power to invent a god in the first place?</a:t>
            </a:r>
          </a:p>
          <a:p>
            <a:endParaRPr lang="is-IS" dirty="0" smtClean="0"/>
          </a:p>
          <a:p>
            <a:r>
              <a:rPr lang="is-IS" dirty="0" smtClean="0"/>
              <a:t>…</a:t>
            </a:r>
            <a:r>
              <a:rPr lang="en-US" dirty="0" smtClean="0"/>
              <a:t>Accepting the axiomatic premise that no gods exist as independent supernatural entities means that Satanists are de facto atheists. We know that the objective universe is indifferent to us. Since our philosophy is self-centered, each Satanist sees himself as the most important person in his life. Each individual thus generates his own hierarchy of values and judges everything based on his own standards. Therefore, we Satanists appoint ourselves as the “Gods” in our subjective universes. That doesn’t mean we think we have the powers of a mythological deity, but it does mean that we revere the creative capacity in our species. So to distinguish ourselves from the atheists who simply reject God as non-existent, we call ourselves “I-theists,</a:t>
            </a:r>
          </a:p>
          <a:p>
            <a:endParaRPr lang="en-US" dirty="0" smtClean="0"/>
          </a:p>
          <a:p>
            <a:r>
              <a:rPr lang="en-US" dirty="0" smtClean="0"/>
              <a:t>[http://</a:t>
            </a:r>
            <a:r>
              <a:rPr lang="en-US" dirty="0" err="1" smtClean="0"/>
              <a:t>www.churchofsatan.com</a:t>
            </a:r>
            <a:r>
              <a:rPr lang="en-US" dirty="0" smtClean="0"/>
              <a:t>/what-the-</a:t>
            </a:r>
            <a:r>
              <a:rPr lang="en-US" dirty="0" err="1" smtClean="0"/>
              <a:t>devil.php</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3</a:t>
            </a:fld>
            <a:endParaRPr lang="en-US"/>
          </a:p>
        </p:txBody>
      </p:sp>
    </p:spTree>
    <p:extLst>
      <p:ext uri="{BB962C8B-B14F-4D97-AF65-F5344CB8AC3E}">
        <p14:creationId xmlns:p14="http://schemas.microsoft.com/office/powerpoint/2010/main" val="144619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a:t>
            </a:r>
            <a:r>
              <a:rPr lang="en-US" dirty="0" err="1" smtClean="0"/>
              <a:t>www.churchofsatan.com</a:t>
            </a:r>
            <a:r>
              <a:rPr lang="en-US" dirty="0" smtClean="0"/>
              <a:t>/what-the-</a:t>
            </a:r>
            <a:r>
              <a:rPr lang="en-US" dirty="0" err="1" smtClean="0"/>
              <a:t>devil.php</a:t>
            </a:r>
            <a:endParaRPr lang="en-US" dirty="0" smtClean="0"/>
          </a:p>
          <a:p>
            <a:endParaRPr lang="en-US" dirty="0" smtClean="0"/>
          </a:p>
          <a:p>
            <a:r>
              <a:rPr lang="en-US" dirty="0" smtClean="0"/>
              <a:t>CLIP SH020 Anton</a:t>
            </a:r>
            <a:r>
              <a:rPr lang="en-US" baseline="0" dirty="0" smtClean="0"/>
              <a:t> </a:t>
            </a:r>
            <a:r>
              <a:rPr lang="en-US" baseline="0" dirty="0" err="1" smtClean="0"/>
              <a:t>LaVey</a:t>
            </a:r>
            <a:r>
              <a:rPr lang="en-US" baseline="0" dirty="0" smtClean="0"/>
              <a:t> https://</a:t>
            </a:r>
            <a:r>
              <a:rPr lang="en-US" baseline="0" dirty="0" err="1" smtClean="0"/>
              <a:t>vimeo.com</a:t>
            </a:r>
            <a:r>
              <a:rPr lang="en-US" baseline="0" dirty="0" smtClean="0"/>
              <a:t>/164360650</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4</a:t>
            </a:fld>
            <a:endParaRPr lang="en-US"/>
          </a:p>
        </p:txBody>
      </p:sp>
    </p:spTree>
    <p:extLst>
      <p:ext uri="{BB962C8B-B14F-4D97-AF65-F5344CB8AC3E}">
        <p14:creationId xmlns:p14="http://schemas.microsoft.com/office/powerpoint/2010/main" val="268632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Yerba_Buena,_California</a:t>
            </a:r>
            <a:endParaRPr lang="en-US" dirty="0" smtClean="0"/>
          </a:p>
          <a:p>
            <a:endParaRPr lang="en-US" dirty="0" smtClean="0"/>
          </a:p>
          <a:p>
            <a:r>
              <a:rPr lang="en-US" dirty="0" smtClean="0"/>
              <a:t>http://</a:t>
            </a:r>
            <a:r>
              <a:rPr lang="en-US" dirty="0" err="1" smtClean="0"/>
              <a:t>www.newdawnmagazine.com</a:t>
            </a:r>
            <a:r>
              <a:rPr lang="en-US" dirty="0" smtClean="0"/>
              <a:t>/articles/the-</a:t>
            </a:r>
            <a:r>
              <a:rPr lang="en-US" dirty="0" err="1" smtClean="0"/>
              <a:t>british</a:t>
            </a:r>
            <a:r>
              <a:rPr lang="en-US" dirty="0" smtClean="0"/>
              <a:t>-occult-secret-service-the-untold-story</a:t>
            </a:r>
          </a:p>
          <a:p>
            <a:pPr lvl="1"/>
            <a:endParaRPr lang="en-US" i="1" dirty="0" smtClean="0"/>
          </a:p>
          <a:p>
            <a:pPr lvl="1"/>
            <a:r>
              <a:rPr lang="en-US" i="1" dirty="0" smtClean="0"/>
              <a:t>Sir Francis </a:t>
            </a:r>
            <a:r>
              <a:rPr lang="en-US" i="1" dirty="0" err="1" smtClean="0"/>
              <a:t>Dashwood</a:t>
            </a:r>
            <a:r>
              <a:rPr lang="en-US" i="1" dirty="0" smtClean="0"/>
              <a:t> founded a secret society called the Order of the Friars of St Francis of </a:t>
            </a:r>
            <a:r>
              <a:rPr lang="en-US" i="1" dirty="0" err="1" smtClean="0"/>
              <a:t>Medmenham</a:t>
            </a:r>
            <a:r>
              <a:rPr lang="en-US" i="1" dirty="0" smtClean="0"/>
              <a:t> (more popularly known as the Hellfire Club) named after the abbey he had purchased on the banks of the River Thames where its meetings were held. </a:t>
            </a:r>
            <a:r>
              <a:rPr lang="en-US" i="1" dirty="0" err="1" smtClean="0"/>
              <a:t>Rumours</a:t>
            </a:r>
            <a:r>
              <a:rPr lang="en-US" i="1" dirty="0" smtClean="0"/>
              <a:t> circulated in the coffee houses of London that the Friars </a:t>
            </a:r>
            <a:r>
              <a:rPr lang="en-US" i="1" dirty="0" err="1" smtClean="0"/>
              <a:t>practised</a:t>
            </a:r>
            <a:r>
              <a:rPr lang="en-US" i="1" dirty="0" smtClean="0"/>
              <a:t> sexual orgies featuring aristocratic ladies and prostitutes dressed up as nuns. There were also satanic rites such as Black Masses where the naked body of a noblewoman acted as an altar. However, according to one senior member of the Hellfire Club, this occult mummery was just an amusing diversion for the dandies. The inner circle of the Order was </a:t>
            </a:r>
            <a:r>
              <a:rPr lang="en-US" b="1" i="1" dirty="0" smtClean="0"/>
              <a:t>actually dedicated to the serious revival of the pagan </a:t>
            </a:r>
            <a:r>
              <a:rPr lang="en-US" b="1" i="1" dirty="0" err="1" smtClean="0"/>
              <a:t>Eleusian</a:t>
            </a:r>
            <a:r>
              <a:rPr lang="en-US" b="1" i="1" dirty="0" smtClean="0"/>
              <a:t> Mysteries and the worship of the Bona </a:t>
            </a:r>
            <a:r>
              <a:rPr lang="en-US" b="1" i="1" dirty="0" err="1" smtClean="0"/>
              <a:t>Dea</a:t>
            </a:r>
            <a:r>
              <a:rPr lang="en-US" b="1" i="1" dirty="0" smtClean="0"/>
              <a:t> or Great Mother Goddess</a:t>
            </a:r>
            <a:r>
              <a:rPr lang="en-US" i="1" dirty="0" smtClean="0"/>
              <a:t>. </a:t>
            </a:r>
            <a:r>
              <a:rPr lang="en-US" i="1" dirty="0" err="1" smtClean="0"/>
              <a:t>Dashwood’s</a:t>
            </a:r>
            <a:r>
              <a:rPr lang="en-US" i="1" dirty="0" smtClean="0"/>
              <a:t> present-day descendant, also called Sir Francis, confirmed this fact in a BBC radio interview some years ago,</a:t>
            </a:r>
          </a:p>
          <a:p>
            <a:pPr lvl="1"/>
            <a:r>
              <a:rPr lang="en-US" i="1" dirty="0" smtClean="0"/>
              <a:t>It has been claimed secret agents infiltrated the Hellfire Club because of its many famous members. They included the Earl of Sandwich, John Montagu, who was the First Lord of the Admiralty, the Paymaster General Thomas Potter, several members of Parliament, the Lord Mayor of London, a son of the Archbishop of Canterbury, the Earl of </a:t>
            </a:r>
            <a:r>
              <a:rPr lang="en-US" i="1" dirty="0" err="1" smtClean="0"/>
              <a:t>Bute</a:t>
            </a:r>
            <a:r>
              <a:rPr lang="en-US" i="1" dirty="0" smtClean="0"/>
              <a:t>, who was the prime minister, and it has been claimed even the Prince of Wales</a:t>
            </a:r>
            <a:r>
              <a:rPr lang="en-US" b="1" i="1" dirty="0" smtClean="0"/>
              <a:t>. At least four members of the group were known to be actively involved in espionage</a:t>
            </a:r>
            <a:r>
              <a:rPr lang="en-US" i="1" dirty="0" smtClean="0"/>
              <a:t>. They was a radical MP called John Wilkes, a transvestite French diplomat, Chevalier </a:t>
            </a:r>
            <a:r>
              <a:rPr lang="en-US" i="1" dirty="0" err="1" smtClean="0"/>
              <a:t>D’Eon</a:t>
            </a:r>
            <a:r>
              <a:rPr lang="en-US" i="1" dirty="0" smtClean="0"/>
              <a:t> de Beaumont, the American statesman and philosopher Benjamin Franklin, and Sir Francis </a:t>
            </a:r>
            <a:r>
              <a:rPr lang="en-US" i="1" dirty="0" err="1" smtClean="0"/>
              <a:t>Dashwood</a:t>
            </a:r>
            <a:r>
              <a:rPr lang="en-US" i="1" dirty="0" smtClean="0"/>
              <a:t> himself. Wilkes had allegedly recruited the chevalier into the British Secret Service.</a:t>
            </a:r>
          </a:p>
          <a:p>
            <a:endParaRPr lang="en-US" dirty="0" smtClean="0"/>
          </a:p>
          <a:p>
            <a:r>
              <a:rPr lang="en-US" dirty="0" smtClean="0"/>
              <a:t>https://</a:t>
            </a:r>
            <a:r>
              <a:rPr lang="en-US" dirty="0" err="1" smtClean="0"/>
              <a:t>en.wikipedia.org</a:t>
            </a:r>
            <a:r>
              <a:rPr lang="en-US" dirty="0" smtClean="0"/>
              <a:t>/wiki/</a:t>
            </a:r>
            <a:r>
              <a:rPr lang="en-US" dirty="0" err="1" smtClean="0"/>
              <a:t>John_Dee</a:t>
            </a:r>
            <a:endParaRPr lang="en-US" dirty="0" smtClean="0"/>
          </a:p>
          <a:p>
            <a:r>
              <a:rPr lang="en-US" dirty="0" smtClean="0"/>
              <a:t>https://</a:t>
            </a:r>
            <a:r>
              <a:rPr lang="en-US" dirty="0" err="1" smtClean="0"/>
              <a:t>en.wikipedia.org</a:t>
            </a:r>
            <a:r>
              <a:rPr lang="en-US" dirty="0" smtClean="0"/>
              <a:t>/wiki/</a:t>
            </a:r>
            <a:r>
              <a:rPr lang="en-US" dirty="0" err="1" smtClean="0"/>
              <a:t>Francis_Walsingham</a:t>
            </a:r>
            <a:endParaRPr lang="en-US" dirty="0" smtClean="0"/>
          </a:p>
          <a:p>
            <a:r>
              <a:rPr lang="en-US" dirty="0" smtClean="0"/>
              <a:t>https://</a:t>
            </a:r>
            <a:r>
              <a:rPr lang="en-US" dirty="0" err="1" smtClean="0"/>
              <a:t>en.wikipedia.org</a:t>
            </a:r>
            <a:r>
              <a:rPr lang="en-US" dirty="0" smtClean="0"/>
              <a:t>/wiki/</a:t>
            </a:r>
            <a:r>
              <a:rPr lang="en-US" dirty="0" err="1" smtClean="0"/>
              <a:t>Our_Lady_of_Endor_Coven</a:t>
            </a:r>
            <a:endParaRPr lang="en-US" dirty="0" smtClean="0"/>
          </a:p>
          <a:p>
            <a:r>
              <a:rPr lang="en-US" dirty="0" smtClean="0"/>
              <a:t>https://</a:t>
            </a:r>
            <a:r>
              <a:rPr lang="en-US" dirty="0" err="1" smtClean="0"/>
              <a:t>en.wikipedia.org</a:t>
            </a:r>
            <a:r>
              <a:rPr lang="en-US" dirty="0" smtClean="0"/>
              <a:t>/wiki/</a:t>
            </a:r>
            <a:r>
              <a:rPr lang="en-US" dirty="0" err="1" smtClean="0"/>
              <a:t>McMartin_preschool_trial</a:t>
            </a:r>
            <a:endParaRPr lang="en-US" dirty="0" smtClean="0"/>
          </a:p>
          <a:p>
            <a:r>
              <a:rPr lang="en-US" dirty="0" smtClean="0"/>
              <a:t>http://</a:t>
            </a:r>
            <a:r>
              <a:rPr lang="en-US" dirty="0" err="1" smtClean="0"/>
              <a:t>oto-usa.org</a:t>
            </a:r>
            <a:r>
              <a:rPr lang="en-US" dirty="0" smtClean="0"/>
              <a:t>/</a:t>
            </a:r>
            <a:r>
              <a:rPr lang="en-US" dirty="0" err="1" smtClean="0"/>
              <a:t>oto</a:t>
            </a:r>
            <a:r>
              <a:rPr lang="en-US" dirty="0" smtClean="0"/>
              <a:t>/history/</a:t>
            </a:r>
          </a:p>
          <a:p>
            <a:r>
              <a:rPr lang="en-US" dirty="0" smtClean="0"/>
              <a:t>https://</a:t>
            </a:r>
            <a:r>
              <a:rPr lang="en-US" dirty="0" err="1" smtClean="0"/>
              <a:t>en.wikipedia.org</a:t>
            </a:r>
            <a:r>
              <a:rPr lang="en-US" dirty="0" smtClean="0"/>
              <a:t>/wiki/</a:t>
            </a:r>
            <a:r>
              <a:rPr lang="en-US" dirty="0" err="1" smtClean="0"/>
              <a:t>The_Process_Church_of_The_Final_Judgment</a:t>
            </a:r>
            <a:endParaRPr lang="en-US" dirty="0" smtClean="0"/>
          </a:p>
          <a:p>
            <a:r>
              <a:rPr lang="en-US" dirty="0" smtClean="0"/>
              <a:t>http://</a:t>
            </a:r>
            <a:r>
              <a:rPr lang="en-US" dirty="0" err="1" smtClean="0"/>
              <a:t>la.curbed.com</a:t>
            </a:r>
            <a:r>
              <a:rPr lang="en-US" dirty="0" smtClean="0"/>
              <a:t>/2014/10/21/10033360/the-</a:t>
            </a:r>
            <a:r>
              <a:rPr lang="en-US" dirty="0" err="1" smtClean="0"/>
              <a:t>pasadena</a:t>
            </a:r>
            <a:r>
              <a:rPr lang="en-US" dirty="0" smtClean="0"/>
              <a:t>-haunts-of-the-occultist-who-cofounded-</a:t>
            </a:r>
            <a:r>
              <a:rPr lang="en-US" dirty="0" err="1" smtClean="0"/>
              <a:t>jpl</a:t>
            </a:r>
            <a:endParaRPr lang="en-US" dirty="0" smtClean="0"/>
          </a:p>
          <a:p>
            <a:r>
              <a:rPr lang="en-US" dirty="0" smtClean="0"/>
              <a:t>https://</a:t>
            </a:r>
            <a:r>
              <a:rPr lang="en-US" dirty="0" err="1" smtClean="0"/>
              <a:t>en.wikipedia.org</a:t>
            </a:r>
            <a:r>
              <a:rPr lang="en-US" dirty="0" smtClean="0"/>
              <a:t>/wiki/</a:t>
            </a:r>
            <a:r>
              <a:rPr lang="en-US" dirty="0" err="1" smtClean="0"/>
              <a:t>Witch_of_Endor</a:t>
            </a:r>
            <a:endParaRPr lang="en-US" dirty="0" smtClean="0"/>
          </a:p>
          <a:p>
            <a:r>
              <a:rPr lang="en-US" dirty="0" smtClean="0"/>
              <a:t>https://</a:t>
            </a:r>
            <a:r>
              <a:rPr lang="en-US" dirty="0" err="1" smtClean="0"/>
              <a:t>en.wikipedia.org</a:t>
            </a:r>
            <a:r>
              <a:rPr lang="en-US" dirty="0" smtClean="0"/>
              <a:t>/wiki/</a:t>
            </a:r>
            <a:r>
              <a:rPr lang="en-US" dirty="0" err="1" smtClean="0"/>
              <a:t>Our_Lady_of_Endor_Coven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5</a:t>
            </a:fld>
            <a:endParaRPr lang="en-US"/>
          </a:p>
        </p:txBody>
      </p:sp>
    </p:spTree>
    <p:extLst>
      <p:ext uri="{BB962C8B-B14F-4D97-AF65-F5344CB8AC3E}">
        <p14:creationId xmlns:p14="http://schemas.microsoft.com/office/powerpoint/2010/main" val="423470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Mickey</a:t>
            </a:r>
            <a:r>
              <a:rPr lang="en-US" baseline="0" dirty="0" smtClean="0"/>
              <a:t> Mouse Club photo features: Ryan Gosling, Britney Spears, Christina Aguilera, and Justin Timberlake – 1993 </a:t>
            </a:r>
            <a:br>
              <a:rPr lang="en-US" baseline="0" dirty="0" smtClean="0"/>
            </a:br>
            <a:r>
              <a:rPr lang="en-US" baseline="0" dirty="0" smtClean="0"/>
              <a:t>http://</a:t>
            </a:r>
            <a:r>
              <a:rPr lang="en-US" baseline="0" dirty="0" err="1" smtClean="0"/>
              <a:t>www.thedailybeast.com</a:t>
            </a:r>
            <a:r>
              <a:rPr lang="en-US" baseline="0" dirty="0" smtClean="0"/>
              <a:t>/articles/2013/11/15/it-s-been-20-years-since-britney-spears-justin-timberlake-and-ryan-gosling-joined-the-mickey-mouse-club.html</a:t>
            </a:r>
            <a:endParaRPr lang="en-US" dirty="0" smtClean="0"/>
          </a:p>
          <a:p>
            <a:endParaRPr lang="en-US" dirty="0" smtClean="0"/>
          </a:p>
          <a:p>
            <a:r>
              <a:rPr lang="en-US" dirty="0" smtClean="0"/>
              <a:t>List chosen</a:t>
            </a:r>
            <a:r>
              <a:rPr lang="en-US" baseline="0" dirty="0" smtClean="0"/>
              <a:t> from </a:t>
            </a:r>
            <a:r>
              <a:rPr lang="en-US" dirty="0" smtClean="0"/>
              <a:t>https://</a:t>
            </a:r>
            <a:r>
              <a:rPr lang="en-US" dirty="0" err="1" smtClean="0"/>
              <a:t>web.archive.org</a:t>
            </a:r>
            <a:r>
              <a:rPr lang="en-US" dirty="0" smtClean="0"/>
              <a:t>/web/20150522131309/http://</a:t>
            </a:r>
            <a:r>
              <a:rPr lang="en-US" dirty="0" err="1" smtClean="0"/>
              <a:t>theocculttruth.com</a:t>
            </a:r>
            <a:r>
              <a:rPr lang="en-US" dirty="0" smtClean="0"/>
              <a:t>/</a:t>
            </a:r>
            <a:r>
              <a:rPr lang="en-US" dirty="0" err="1" smtClean="0"/>
              <a:t>index.php?p</a:t>
            </a:r>
            <a:r>
              <a:rPr lang="en-US" dirty="0" smtClean="0"/>
              <a:t>=1_156</a:t>
            </a:r>
          </a:p>
          <a:p>
            <a:endParaRPr lang="en-US" dirty="0" smtClean="0"/>
          </a:p>
          <a:p>
            <a:r>
              <a:rPr lang="en-US" dirty="0" smtClean="0"/>
              <a:t>Bob Dylan admits</a:t>
            </a:r>
            <a:r>
              <a:rPr lang="en-US" baseline="0" dirty="0" smtClean="0"/>
              <a:t> to making a deal with the Chief Commander of this world and a world we can’t see: https://</a:t>
            </a:r>
            <a:r>
              <a:rPr lang="en-US" baseline="0" dirty="0" err="1" smtClean="0"/>
              <a:t>www.youtube.com</a:t>
            </a:r>
            <a:r>
              <a:rPr lang="en-US" baseline="0" dirty="0" smtClean="0"/>
              <a:t>/</a:t>
            </a:r>
            <a:r>
              <a:rPr lang="en-US" baseline="0" dirty="0" err="1" smtClean="0"/>
              <a:t>watch?v</a:t>
            </a:r>
            <a:r>
              <a:rPr lang="en-US" baseline="0" dirty="0" smtClean="0"/>
              <a:t>=IqvvOD4bdRs </a:t>
            </a:r>
          </a:p>
          <a:p>
            <a:r>
              <a:rPr lang="en-US" dirty="0" smtClean="0"/>
              <a:t>Jack Black: https://</a:t>
            </a:r>
            <a:r>
              <a:rPr lang="en-US" dirty="0" err="1" smtClean="0"/>
              <a:t>www.youtube.com</a:t>
            </a:r>
            <a:r>
              <a:rPr lang="en-US" dirty="0" smtClean="0"/>
              <a:t>/</a:t>
            </a:r>
            <a:r>
              <a:rPr lang="en-US" dirty="0" err="1" smtClean="0"/>
              <a:t>watch?v</a:t>
            </a:r>
            <a:r>
              <a:rPr lang="en-US" dirty="0" smtClean="0"/>
              <a:t>=jc1NL4Pp7mQ</a:t>
            </a:r>
          </a:p>
          <a:p>
            <a:endParaRPr lang="en-US" dirty="0" smtClean="0"/>
          </a:p>
          <a:p>
            <a:r>
              <a:rPr lang="en-US" dirty="0" smtClean="0"/>
              <a:t>Hannah</a:t>
            </a:r>
            <a:r>
              <a:rPr lang="en-US" baseline="0" dirty="0" smtClean="0"/>
              <a:t> Montana: </a:t>
            </a:r>
            <a:r>
              <a:rPr lang="en-US" dirty="0" smtClean="0"/>
              <a:t>http://science-</a:t>
            </a:r>
            <a:r>
              <a:rPr lang="en-US" dirty="0" err="1" smtClean="0"/>
              <a:t>all.com</a:t>
            </a:r>
            <a:r>
              <a:rPr lang="en-US" dirty="0" smtClean="0"/>
              <a:t>/files/</a:t>
            </a:r>
            <a:r>
              <a:rPr lang="en-US" dirty="0" err="1" smtClean="0"/>
              <a:t>hannah-montana.html</a:t>
            </a:r>
            <a:endParaRPr lang="en-US" dirty="0" smtClean="0"/>
          </a:p>
          <a:p>
            <a:r>
              <a:rPr lang="en-US" dirty="0" err="1" smtClean="0"/>
              <a:t>Miley</a:t>
            </a:r>
            <a:r>
              <a:rPr lang="en-US" dirty="0" smtClean="0"/>
              <a:t> Cyrus original</a:t>
            </a:r>
            <a:r>
              <a:rPr lang="en-US" baseline="0" dirty="0" smtClean="0"/>
              <a:t> audition tape, age 12 </a:t>
            </a:r>
            <a:r>
              <a:rPr lang="en-US" dirty="0" smtClean="0"/>
              <a:t>http://</a:t>
            </a:r>
            <a:r>
              <a:rPr lang="en-US" dirty="0" err="1" smtClean="0"/>
              <a:t>hollywoodlife.com</a:t>
            </a:r>
            <a:r>
              <a:rPr lang="en-US" dirty="0" smtClean="0"/>
              <a:t>/2015/06/04/</a:t>
            </a:r>
            <a:r>
              <a:rPr lang="en-US" dirty="0" err="1" smtClean="0"/>
              <a:t>miley</a:t>
            </a:r>
            <a:r>
              <a:rPr lang="en-US" dirty="0" smtClean="0"/>
              <a:t>-</a:t>
            </a:r>
            <a:r>
              <a:rPr lang="en-US" dirty="0" err="1" smtClean="0"/>
              <a:t>cyrus</a:t>
            </a:r>
            <a:r>
              <a:rPr lang="en-US" dirty="0" smtClean="0"/>
              <a:t>-</a:t>
            </a:r>
            <a:r>
              <a:rPr lang="en-US" dirty="0" err="1" smtClean="0"/>
              <a:t>hannah</a:t>
            </a:r>
            <a:r>
              <a:rPr lang="en-US" dirty="0" smtClean="0"/>
              <a:t>-</a:t>
            </a:r>
            <a:r>
              <a:rPr lang="en-US" dirty="0" err="1" smtClean="0"/>
              <a:t>montana</a:t>
            </a:r>
            <a:r>
              <a:rPr lang="en-US" dirty="0" smtClean="0"/>
              <a:t>-audition-tape-video-watch/</a:t>
            </a:r>
          </a:p>
          <a:p>
            <a:r>
              <a:rPr lang="en-US" dirty="0" smtClean="0"/>
              <a:t>Wash Your Brain – Hollywood Mind</a:t>
            </a:r>
            <a:r>
              <a:rPr lang="en-US" baseline="0" dirty="0" smtClean="0"/>
              <a:t> Control, Freeman TV 2011 (</a:t>
            </a:r>
            <a:r>
              <a:rPr lang="en-US" baseline="0" dirty="0" err="1" smtClean="0"/>
              <a:t>esp</a:t>
            </a:r>
            <a:r>
              <a:rPr lang="en-US" baseline="0" dirty="0" smtClean="0"/>
              <a:t> 34:00) </a:t>
            </a:r>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szwvjyiGBSk</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Hannah Montana</a:t>
            </a:r>
            <a:r>
              <a:rPr lang="en-US" baseline="0" dirty="0" smtClean="0"/>
              <a:t> products at the store (2011): </a:t>
            </a:r>
            <a:r>
              <a:rPr lang="en-US" dirty="0" smtClean="0"/>
              <a:t>https://</a:t>
            </a:r>
            <a:r>
              <a:rPr lang="en-US" dirty="0" err="1" smtClean="0"/>
              <a:t>www.youtube.com</a:t>
            </a:r>
            <a:r>
              <a:rPr lang="en-US" dirty="0" smtClean="0"/>
              <a:t>/</a:t>
            </a:r>
            <a:r>
              <a:rPr lang="en-US" dirty="0" err="1" smtClean="0"/>
              <a:t>watch?v</a:t>
            </a:r>
            <a:r>
              <a:rPr lang="en-US" dirty="0" smtClean="0"/>
              <a:t>=Nf2o5tdcj58</a:t>
            </a:r>
          </a:p>
          <a:p>
            <a:endParaRPr lang="en-US" dirty="0" smtClean="0"/>
          </a:p>
          <a:p>
            <a:r>
              <a:rPr lang="en-US" dirty="0" err="1" smtClean="0"/>
              <a:t>Miley</a:t>
            </a:r>
            <a:r>
              <a:rPr lang="en-US" dirty="0" smtClean="0"/>
              <a:t>, Disney in World War II, Princess Programming, and Satanic Sodomite rituals http://</a:t>
            </a:r>
            <a:r>
              <a:rPr lang="en-US" dirty="0" err="1" smtClean="0"/>
              <a:t>freemantv.com</a:t>
            </a:r>
            <a:r>
              <a:rPr lang="en-US" dirty="0" smtClean="0"/>
              <a:t>/miley-cyrus-invokes-kali-vma-2013/</a:t>
            </a:r>
          </a:p>
          <a:p>
            <a:endParaRPr lang="en-US" dirty="0" smtClean="0"/>
          </a:p>
          <a:p>
            <a:r>
              <a:rPr lang="en-US" dirty="0" err="1" smtClean="0"/>
              <a:t>Ordo</a:t>
            </a:r>
            <a:r>
              <a:rPr lang="en-US" baseline="0" dirty="0" smtClean="0"/>
              <a:t> </a:t>
            </a:r>
            <a:r>
              <a:rPr lang="en-US" baseline="0" dirty="0" err="1" smtClean="0"/>
              <a:t>Templi</a:t>
            </a:r>
            <a:r>
              <a:rPr lang="en-US" baseline="0" dirty="0" smtClean="0"/>
              <a:t> </a:t>
            </a:r>
            <a:r>
              <a:rPr lang="en-US" baseline="0" dirty="0" err="1" smtClean="0"/>
              <a:t>Orientis</a:t>
            </a:r>
            <a:r>
              <a:rPr lang="en-US" baseline="0" dirty="0" smtClean="0"/>
              <a:t> logo from their US site: http://</a:t>
            </a:r>
            <a:r>
              <a:rPr lang="en-US" baseline="0" dirty="0" err="1" smtClean="0"/>
              <a:t>oto-usa.org</a:t>
            </a:r>
            <a:r>
              <a:rPr lang="en-US" baseline="0" dirty="0" smtClean="0"/>
              <a:t>/</a:t>
            </a:r>
            <a:r>
              <a:rPr lang="en-US" baseline="0" dirty="0" err="1" smtClean="0"/>
              <a:t>oto</a:t>
            </a:r>
            <a:r>
              <a:rPr lang="en-US" baseline="0" dirty="0" smtClean="0"/>
              <a:t>/ </a:t>
            </a:r>
          </a:p>
          <a:p>
            <a:r>
              <a:rPr lang="en-US" dirty="0" smtClean="0"/>
              <a:t>http://</a:t>
            </a:r>
            <a:r>
              <a:rPr lang="en-US" dirty="0" err="1" smtClean="0"/>
              <a:t>loveforlife.com.au</a:t>
            </a:r>
            <a:r>
              <a:rPr lang="en-US" dirty="0" smtClean="0"/>
              <a:t>/content/12/02/23/how-cia-and-military-control-music-industry-wes-penre-illuminati-news-21st-december</a:t>
            </a:r>
          </a:p>
          <a:p>
            <a:r>
              <a:rPr lang="en-US" dirty="0" smtClean="0"/>
              <a:t>The</a:t>
            </a:r>
            <a:r>
              <a:rPr lang="en-US" baseline="0" dirty="0" smtClean="0"/>
              <a:t> Satanic Roots of Rock </a:t>
            </a:r>
            <a:r>
              <a:rPr lang="en-US" dirty="0" smtClean="0"/>
              <a:t>http://100777.com/node/151</a:t>
            </a:r>
          </a:p>
          <a:p>
            <a:r>
              <a:rPr lang="en-US" dirty="0" smtClean="0"/>
              <a:t>http://</a:t>
            </a:r>
            <a:r>
              <a:rPr lang="en-US" dirty="0" err="1" smtClean="0"/>
              <a:t>www.dailymail.co.uk</a:t>
            </a:r>
            <a:r>
              <a:rPr lang="en-US" dirty="0" smtClean="0"/>
              <a:t>/</a:t>
            </a:r>
            <a:r>
              <a:rPr lang="en-US" dirty="0" err="1" smtClean="0"/>
              <a:t>femail</a:t>
            </a:r>
            <a:r>
              <a:rPr lang="en-US" dirty="0" smtClean="0"/>
              <a:t>/article-2312632/Introducing-Satanic-sex-cult-thats-snaring-stars-Peaches-Geldof.html</a:t>
            </a:r>
          </a:p>
          <a:p>
            <a:endParaRPr lang="en-US" dirty="0" smtClean="0"/>
          </a:p>
          <a:p>
            <a:r>
              <a:rPr lang="en-US" dirty="0" smtClean="0"/>
              <a:t>Paris Hilton Inherited Marianne Faithful's role as Priestess of the Mysteries; Kenneth Anger's DJ – Leo </a:t>
            </a:r>
            <a:r>
              <a:rPr lang="en-US" dirty="0" err="1" smtClean="0"/>
              <a:t>Zagami</a:t>
            </a:r>
            <a:r>
              <a:rPr lang="en-US" dirty="0" smtClean="0"/>
              <a:t>,</a:t>
            </a:r>
            <a:r>
              <a:rPr lang="en-US" baseline="0" dirty="0" smtClean="0"/>
              <a:t> Confessions of an Illuminati Part 1 </a:t>
            </a:r>
            <a:r>
              <a:rPr lang="en-US" baseline="0" dirty="0" err="1" smtClean="0"/>
              <a:t>pg</a:t>
            </a:r>
            <a:r>
              <a:rPr lang="en-US" baseline="0" dirty="0" smtClean="0"/>
              <a:t> 52</a:t>
            </a:r>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6</a:t>
            </a:fld>
            <a:endParaRPr lang="en-US"/>
          </a:p>
        </p:txBody>
      </p:sp>
    </p:spTree>
    <p:extLst>
      <p:ext uri="{BB962C8B-B14F-4D97-AF65-F5344CB8AC3E}">
        <p14:creationId xmlns:p14="http://schemas.microsoft.com/office/powerpoint/2010/main" val="4224933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a:t>
            </a:r>
            <a:r>
              <a:rPr lang="en-US" dirty="0" err="1" smtClean="0"/>
              <a:t>www.ranker.com</a:t>
            </a:r>
            <a:r>
              <a:rPr lang="en-US" dirty="0" smtClean="0"/>
              <a:t>/list/famous-</a:t>
            </a:r>
            <a:r>
              <a:rPr lang="en-US" dirty="0" err="1" smtClean="0"/>
              <a:t>ordo</a:t>
            </a:r>
            <a:r>
              <a:rPr lang="en-US" dirty="0" smtClean="0"/>
              <a:t>-</a:t>
            </a:r>
            <a:r>
              <a:rPr lang="en-US" dirty="0" err="1" smtClean="0"/>
              <a:t>templis</a:t>
            </a:r>
            <a:r>
              <a:rPr lang="en-US" dirty="0" smtClean="0"/>
              <a:t>-</a:t>
            </a:r>
            <a:r>
              <a:rPr lang="en-US" dirty="0" err="1" smtClean="0"/>
              <a:t>orientis</a:t>
            </a:r>
            <a:r>
              <a:rPr lang="en-US" dirty="0" smtClean="0"/>
              <a:t>-members/user-x </a:t>
            </a:r>
          </a:p>
          <a:p>
            <a:r>
              <a:rPr lang="en-US" dirty="0" smtClean="0"/>
              <a:t>2013 Look magazine article from: http://</a:t>
            </a:r>
            <a:r>
              <a:rPr lang="en-US" dirty="0" err="1" smtClean="0"/>
              <a:t>www.evilyoshida.com</a:t>
            </a:r>
            <a:r>
              <a:rPr lang="en-US" dirty="0" smtClean="0"/>
              <a:t>/thread-959.html</a:t>
            </a:r>
          </a:p>
          <a:p>
            <a:endParaRPr lang="en-US" dirty="0" smtClean="0"/>
          </a:p>
          <a:p>
            <a:r>
              <a:rPr lang="en-US" dirty="0" smtClean="0"/>
              <a:t>Music industry stats</a:t>
            </a:r>
            <a:r>
              <a:rPr lang="en-US" baseline="0" dirty="0" smtClean="0"/>
              <a:t> from </a:t>
            </a:r>
            <a:r>
              <a:rPr lang="en-US" baseline="0" dirty="0" err="1" smtClean="0"/>
              <a:t>Statista</a:t>
            </a:r>
            <a:r>
              <a:rPr lang="en-US" baseline="0" dirty="0" smtClean="0"/>
              <a:t>: http://</a:t>
            </a:r>
            <a:r>
              <a:rPr lang="en-US" baseline="0" dirty="0" err="1" smtClean="0"/>
              <a:t>www.statista.com</a:t>
            </a:r>
            <a:r>
              <a:rPr lang="en-US" baseline="0" dirty="0" smtClean="0"/>
              <a:t>/topics/1639/music/ </a:t>
            </a:r>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7</a:t>
            </a:fld>
            <a:endParaRPr lang="en-US"/>
          </a:p>
        </p:txBody>
      </p:sp>
    </p:spTree>
    <p:extLst>
      <p:ext uri="{BB962C8B-B14F-4D97-AF65-F5344CB8AC3E}">
        <p14:creationId xmlns:p14="http://schemas.microsoft.com/office/powerpoint/2010/main" val="3310054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Original Apple</a:t>
            </a:r>
            <a:r>
              <a:rPr lang="en-US" baseline="0" dirty="0" smtClean="0"/>
              <a:t> </a:t>
            </a:r>
            <a:r>
              <a:rPr lang="en-US" baseline="0" dirty="0" err="1" smtClean="0"/>
              <a:t>adverstisement</a:t>
            </a:r>
            <a:r>
              <a:rPr lang="en-US" baseline="0" dirty="0" smtClean="0"/>
              <a:t> source: http://</a:t>
            </a:r>
            <a:r>
              <a:rPr lang="en-US" baseline="0" dirty="0" err="1" smtClean="0"/>
              <a:t>dcnewsman.blogspot.com</a:t>
            </a:r>
            <a:r>
              <a:rPr lang="en-US" baseline="0" dirty="0" smtClean="0"/>
              <a:t>/2011/10/apple-computer-</a:t>
            </a:r>
            <a:r>
              <a:rPr lang="en-US" baseline="0" dirty="0" err="1" smtClean="0"/>
              <a:t>steve</a:t>
            </a:r>
            <a:r>
              <a:rPr lang="en-US" baseline="0" dirty="0" smtClean="0"/>
              <a:t>-jobs-sold-his-</a:t>
            </a:r>
            <a:r>
              <a:rPr lang="en-US" baseline="0" dirty="0" err="1" smtClean="0"/>
              <a:t>soul.html</a:t>
            </a:r>
            <a:endParaRPr lang="en-US" baseline="0" dirty="0" smtClean="0"/>
          </a:p>
          <a:p>
            <a:r>
              <a:rPr lang="en-US" baseline="0" dirty="0" smtClean="0"/>
              <a:t>Quote around original Apple advertisement: </a:t>
            </a:r>
            <a:br>
              <a:rPr lang="en-US" baseline="0" dirty="0" smtClean="0"/>
            </a:br>
            <a:r>
              <a:rPr lang="en-US" i="1" dirty="0" smtClean="0"/>
              <a:t>Newton...a mind forever voyaging through strange seas of thought...alone"</a:t>
            </a:r>
            <a:endParaRPr lang="en-US" i="1" baseline="0" dirty="0" smtClean="0"/>
          </a:p>
          <a:p>
            <a:endParaRPr lang="en-US" baseline="0" dirty="0" smtClean="0"/>
          </a:p>
          <a:p>
            <a:r>
              <a:rPr lang="en-US" dirty="0" smtClean="0"/>
              <a:t>Apple logos: http://</a:t>
            </a:r>
            <a:r>
              <a:rPr lang="en-US" dirty="0" err="1" smtClean="0"/>
              <a:t>crownmarketers.com</a:t>
            </a:r>
            <a:r>
              <a:rPr lang="en-US" dirty="0" smtClean="0"/>
              <a:t>/2015/02/15/brand-of-the-week-apple/</a:t>
            </a:r>
          </a:p>
          <a:p>
            <a:endParaRPr lang="en-US" dirty="0" smtClean="0"/>
          </a:p>
          <a:p>
            <a:r>
              <a:rPr lang="en-US" dirty="0" smtClean="0"/>
              <a:t>Inverted Apple logo shows alien: http://</a:t>
            </a:r>
            <a:r>
              <a:rPr lang="en-US" dirty="0" err="1" smtClean="0"/>
              <a:t>pinballking.blogspot.com</a:t>
            </a:r>
            <a:r>
              <a:rPr lang="en-US" dirty="0" smtClean="0"/>
              <a:t>/2011/10/apple-computers-and-</a:t>
            </a:r>
            <a:r>
              <a:rPr lang="en-US" dirty="0" err="1" smtClean="0"/>
              <a:t>occult.html</a:t>
            </a:r>
            <a:r>
              <a:rPr lang="en-US" dirty="0" smtClean="0"/>
              <a:t> </a:t>
            </a:r>
          </a:p>
          <a:p>
            <a:r>
              <a:rPr lang="en-US" dirty="0" smtClean="0"/>
              <a:t>Gmail logo is Royal Arch Mason</a:t>
            </a:r>
            <a:r>
              <a:rPr lang="en-US" baseline="0" dirty="0" smtClean="0"/>
              <a:t> apron: http://</a:t>
            </a:r>
            <a:r>
              <a:rPr lang="en-US" baseline="0" dirty="0" err="1" smtClean="0"/>
              <a:t>illuminatisymbols.info</a:t>
            </a:r>
            <a:r>
              <a:rPr lang="en-US" baseline="0" dirty="0" smtClean="0"/>
              <a:t>/</a:t>
            </a:r>
            <a:r>
              <a:rPr lang="en-US" baseline="0" dirty="0" err="1" smtClean="0"/>
              <a:t>gmail</a:t>
            </a:r>
            <a:r>
              <a:rPr lang="en-US" baseline="0" dirty="0" smtClean="0"/>
              <a:t>-logo-masonic-apron/</a:t>
            </a:r>
          </a:p>
          <a:p>
            <a:r>
              <a:rPr lang="en-US" dirty="0" smtClean="0"/>
              <a:t>“G” = Masonic</a:t>
            </a:r>
          </a:p>
          <a:p>
            <a:endParaRPr lang="en-US" dirty="0" smtClean="0"/>
          </a:p>
          <a:p>
            <a:r>
              <a:rPr lang="en-US" dirty="0" smtClean="0"/>
              <a:t>http://</a:t>
            </a:r>
            <a:r>
              <a:rPr lang="en-US" dirty="0" err="1" smtClean="0"/>
              <a:t>ideas.time.com</a:t>
            </a:r>
            <a:r>
              <a:rPr lang="en-US" dirty="0" smtClean="0"/>
              <a:t>/2013/09/23/the-history-of-and-6-other-symbols-that-rule-twitter-and-the-web/slide/at-symbol/</a:t>
            </a:r>
          </a:p>
          <a:p>
            <a:r>
              <a:rPr lang="en-US" dirty="0" smtClean="0"/>
              <a:t># </a:t>
            </a:r>
            <a:r>
              <a:rPr lang="en-US" dirty="0" err="1" smtClean="0"/>
              <a:t>octothorpe</a:t>
            </a:r>
            <a:r>
              <a:rPr lang="en-US" dirty="0" smtClean="0"/>
              <a:t>: http://</a:t>
            </a:r>
            <a:r>
              <a:rPr lang="en-US" dirty="0" err="1" smtClean="0"/>
              <a:t>blog.dictionary.com</a:t>
            </a:r>
            <a:r>
              <a:rPr lang="en-US" dirty="0" smtClean="0"/>
              <a:t>/</a:t>
            </a:r>
            <a:r>
              <a:rPr lang="en-US" dirty="0" err="1" smtClean="0"/>
              <a:t>octothorpe</a:t>
            </a:r>
            <a:r>
              <a:rPr lang="en-US" dirty="0" smtClean="0"/>
              <a:t>/</a:t>
            </a:r>
          </a:p>
          <a:p>
            <a:pPr lvl="1"/>
            <a:r>
              <a:rPr lang="en-US" i="1" dirty="0" smtClean="0"/>
              <a:t>The word hash predates these other terms but was not very popular until recently. (Maybe because it reminds us of mediocre diner food.) It first referred to stripes on military jackets as early as 1910. In the 1980s, it came to refer to the # symbol. Since the ascent of social media, </a:t>
            </a:r>
            <a:r>
              <a:rPr lang="en-US" i="1" dirty="0" smtClean="0">
                <a:hlinkClick r:id="rId3"/>
              </a:rPr>
              <a:t>hashtag</a:t>
            </a:r>
            <a:r>
              <a:rPr lang="en-US" i="1" dirty="0" smtClean="0"/>
              <a:t> has become the favored word for the # symbol.</a:t>
            </a:r>
          </a:p>
          <a:p>
            <a:endParaRPr lang="en-US" dirty="0" smtClean="0"/>
          </a:p>
          <a:p>
            <a:r>
              <a:rPr lang="en-US" dirty="0" err="1" smtClean="0"/>
              <a:t>Octothorpe</a:t>
            </a:r>
            <a:r>
              <a:rPr lang="en-US" baseline="0" dirty="0" smtClean="0"/>
              <a:t> means checkmate: http://</a:t>
            </a:r>
            <a:r>
              <a:rPr lang="en-US" baseline="0" dirty="0" err="1" smtClean="0"/>
              <a:t>gizmodo.com</a:t>
            </a:r>
            <a:r>
              <a:rPr lang="en-US" baseline="0" dirty="0" smtClean="0"/>
              <a:t>/before-the-hashtag-there-was-the-octothorpe-1672570850</a:t>
            </a:r>
            <a:endParaRPr lang="en-US" dirty="0" smtClean="0"/>
          </a:p>
          <a:p>
            <a:endParaRPr lang="en-US" dirty="0" smtClean="0"/>
          </a:p>
          <a:p>
            <a:r>
              <a:rPr lang="en-US" dirty="0" smtClean="0"/>
              <a:t>Norbert Weiner studied</a:t>
            </a:r>
            <a:r>
              <a:rPr lang="en-US" baseline="0" dirty="0" smtClean="0"/>
              <a:t> under Bertrand Russell: http://</a:t>
            </a:r>
            <a:r>
              <a:rPr lang="en-US" baseline="0" dirty="0" err="1" smtClean="0"/>
              <a:t>www.britannica.com</a:t>
            </a:r>
            <a:r>
              <a:rPr lang="en-US" baseline="0" dirty="0" smtClean="0"/>
              <a:t>/biography/Norbert-Wiener</a:t>
            </a:r>
            <a:endParaRPr lang="en-US" dirty="0" smtClean="0"/>
          </a:p>
          <a:p>
            <a:r>
              <a:rPr lang="en-US" dirty="0" smtClean="0"/>
              <a:t>Excellent look at Weiner’s role in history by Howard Rheingold:</a:t>
            </a:r>
            <a:r>
              <a:rPr lang="en-US" baseline="0" dirty="0" smtClean="0"/>
              <a:t> http://</a:t>
            </a:r>
            <a:r>
              <a:rPr lang="en-US" baseline="0" dirty="0" err="1" smtClean="0"/>
              <a:t>www.rheingold.com</a:t>
            </a:r>
            <a:r>
              <a:rPr lang="en-US" baseline="0" dirty="0" smtClean="0"/>
              <a:t>/texts/</a:t>
            </a:r>
            <a:r>
              <a:rPr lang="en-US" baseline="0" dirty="0" err="1" smtClean="0"/>
              <a:t>tft</a:t>
            </a:r>
            <a:r>
              <a:rPr lang="en-US" baseline="0" dirty="0" smtClean="0"/>
              <a:t>/5.html</a:t>
            </a:r>
          </a:p>
          <a:p>
            <a:endParaRPr lang="en-US" dirty="0" smtClean="0"/>
          </a:p>
          <a:p>
            <a:r>
              <a:rPr lang="en-US" dirty="0" smtClean="0"/>
              <a:t>The</a:t>
            </a:r>
            <a:r>
              <a:rPr lang="en-US" baseline="0" dirty="0" smtClean="0"/>
              <a:t> V sign symbolizes </a:t>
            </a:r>
            <a:r>
              <a:rPr lang="en-US" baseline="0" dirty="0" err="1" smtClean="0"/>
              <a:t>Sabbatean</a:t>
            </a:r>
            <a:r>
              <a:rPr lang="en-US" baseline="0" dirty="0" smtClean="0"/>
              <a:t> </a:t>
            </a:r>
            <a:r>
              <a:rPr lang="en-US" baseline="0" dirty="0" err="1" smtClean="0"/>
              <a:t>Frankist</a:t>
            </a:r>
            <a:r>
              <a:rPr lang="en-US" baseline="0" dirty="0" smtClean="0"/>
              <a:t> Satanism (Bavarian Illuminati) http://</a:t>
            </a:r>
            <a:r>
              <a:rPr lang="en-US" baseline="0" dirty="0" err="1" smtClean="0"/>
              <a:t>www.whale.to</a:t>
            </a:r>
            <a:r>
              <a:rPr lang="en-US" baseline="0" dirty="0" smtClean="0"/>
              <a:t>/b/</a:t>
            </a:r>
            <a:r>
              <a:rPr lang="en-US" baseline="0" dirty="0" err="1" smtClean="0"/>
              <a:t>v_s.html</a:t>
            </a:r>
            <a:endParaRPr lang="en-US" baseline="0" dirty="0" smtClean="0"/>
          </a:p>
          <a:p>
            <a:endParaRPr lang="en-US" dirty="0" smtClean="0"/>
          </a:p>
          <a:p>
            <a:r>
              <a:rPr lang="en-US" dirty="0" smtClean="0"/>
              <a:t>666 barcode http://www.av1611.org/666/</a:t>
            </a:r>
            <a:r>
              <a:rPr lang="en-US" dirty="0" err="1" smtClean="0"/>
              <a:t>barcode.html</a:t>
            </a:r>
            <a:endParaRPr lang="en-US" dirty="0" smtClean="0"/>
          </a:p>
          <a:p>
            <a:r>
              <a:rPr lang="en-US" dirty="0" smtClean="0"/>
              <a:t>http://</a:t>
            </a:r>
            <a:r>
              <a:rPr lang="en-US" dirty="0" err="1" smtClean="0"/>
              <a:t>www.wired.com</a:t>
            </a:r>
            <a:r>
              <a:rPr lang="en-US" dirty="0" smtClean="0"/>
              <a:t>/2012/12/</a:t>
            </a:r>
            <a:r>
              <a:rPr lang="en-US" dirty="0" err="1" smtClean="0"/>
              <a:t>upc</a:t>
            </a:r>
            <a:r>
              <a:rPr lang="en-US" dirty="0" smtClean="0"/>
              <a:t>-mark-of-the-beast/</a:t>
            </a:r>
          </a:p>
          <a:p>
            <a:r>
              <a:rPr lang="en-US" dirty="0" smtClean="0"/>
              <a:t>http://</a:t>
            </a:r>
            <a:r>
              <a:rPr lang="en-US" dirty="0" err="1" smtClean="0"/>
              <a:t>www.rense.com</a:t>
            </a:r>
            <a:r>
              <a:rPr lang="en-US" dirty="0" smtClean="0"/>
              <a:t>/general20/666.htm</a:t>
            </a:r>
          </a:p>
          <a:p>
            <a:endParaRPr lang="en-US" dirty="0" smtClean="0"/>
          </a:p>
          <a:p>
            <a:r>
              <a:rPr lang="en-US" dirty="0" smtClean="0"/>
              <a:t>From http://www.666truth.org/history/antichrist-myths/</a:t>
            </a:r>
            <a:r>
              <a:rPr lang="en-US" dirty="0" err="1" smtClean="0"/>
              <a:t>articletype</a:t>
            </a:r>
            <a:r>
              <a:rPr lang="en-US" dirty="0" smtClean="0"/>
              <a:t>/</a:t>
            </a:r>
            <a:r>
              <a:rPr lang="en-US" dirty="0" err="1" smtClean="0"/>
              <a:t>articleview</a:t>
            </a:r>
            <a:r>
              <a:rPr lang="en-US" dirty="0" smtClean="0"/>
              <a:t>/</a:t>
            </a:r>
            <a:r>
              <a:rPr lang="en-US" dirty="0" err="1" smtClean="0"/>
              <a:t>articleid</a:t>
            </a:r>
            <a:r>
              <a:rPr lang="en-US" dirty="0" smtClean="0"/>
              <a:t>/901/</a:t>
            </a:r>
            <a:r>
              <a:rPr lang="en-US" dirty="0" err="1" smtClean="0"/>
              <a:t>pageid</a:t>
            </a:r>
            <a:r>
              <a:rPr lang="en-US" dirty="0" smtClean="0"/>
              <a:t>/913</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i="1" dirty="0" smtClean="0">
                <a:effectLst/>
              </a:rPr>
              <a:t>the lines (the left, middle, and right) that protrude below the code represent the numbers 6, 6, and 6. One person even put it this way: “It is interesting to note that the Greek word translated ‘mark’ is </a:t>
            </a:r>
            <a:r>
              <a:rPr lang="en-US" i="1" dirty="0" err="1" smtClean="0">
                <a:effectLst/>
              </a:rPr>
              <a:t>charagma</a:t>
            </a:r>
            <a:r>
              <a:rPr lang="en-US" i="1" dirty="0" smtClean="0">
                <a:effectLst/>
              </a:rPr>
              <a:t> which comes from the Greek word </a:t>
            </a:r>
            <a:r>
              <a:rPr lang="en-US" i="1" dirty="0" err="1" smtClean="0">
                <a:effectLst/>
              </a:rPr>
              <a:t>charax</a:t>
            </a:r>
            <a:r>
              <a:rPr lang="en-US" i="1" dirty="0" smtClean="0">
                <a:effectLst/>
              </a:rPr>
              <a:t>, which means ‘a palisade, like a picket fence.’ When one realizes that this specific word was used back in the first century, and we see today the use of the computer-related bar code, we find the possibilities becoming more than a reality in our day and age” (Robert Van </a:t>
            </a:r>
            <a:r>
              <a:rPr lang="en-US" i="1" dirty="0" err="1" smtClean="0">
                <a:effectLst/>
              </a:rPr>
              <a:t>Kampen</a:t>
            </a:r>
            <a:r>
              <a:rPr lang="en-US" i="1" dirty="0" smtClean="0">
                <a:effectLst/>
              </a:rPr>
              <a:t>, The Sign, 1992, p. 231).</a:t>
            </a:r>
            <a:br>
              <a:rPr lang="en-US" i="1" dirty="0" smtClean="0">
                <a:effectLst/>
              </a:rPr>
            </a:br>
            <a:r>
              <a:rPr lang="en-US" i="1" dirty="0" smtClean="0">
                <a:effectLst/>
              </a:rPr>
              <a:t/>
            </a:r>
            <a:br>
              <a:rPr lang="en-US" i="1" dirty="0" smtClean="0">
                <a:effectLst/>
              </a:rPr>
            </a:br>
            <a:r>
              <a:rPr lang="en-US" i="1" dirty="0" smtClean="0">
                <a:effectLst/>
              </a:rPr>
              <a:t>The UPC code actually works by representing numbers as a series of seven black and white vertical lines. When scanned by a computer, these groups of lines register the digits you see below the code. Every product you buy has a 10-digit number — the extra three bars allow the computer to know when to start checking for numbers and when to stop checking for them.</a:t>
            </a:r>
            <a:br>
              <a:rPr lang="en-US" i="1" dirty="0" smtClean="0">
                <a:effectLst/>
              </a:rPr>
            </a:br>
            <a:r>
              <a:rPr lang="en-US" i="1" dirty="0" smtClean="0">
                <a:effectLst/>
              </a:rPr>
              <a:t/>
            </a:r>
            <a:br>
              <a:rPr lang="en-US" i="1" dirty="0" smtClean="0">
                <a:effectLst/>
              </a:rPr>
            </a:br>
            <a:r>
              <a:rPr lang="en-US" i="1" dirty="0" smtClean="0">
                <a:effectLst/>
              </a:rPr>
              <a:t>Mr. </a:t>
            </a:r>
            <a:r>
              <a:rPr lang="en-US" i="1" dirty="0" err="1" smtClean="0">
                <a:effectLst/>
              </a:rPr>
              <a:t>Laurer</a:t>
            </a:r>
            <a:r>
              <a:rPr lang="en-US" i="1" dirty="0" smtClean="0">
                <a:effectLst/>
              </a:rPr>
              <a:t> himself has addressed the rumor this way: “There is nothing sinister about this nor does it have anything to do with the Bible’s ‘mark of the beast’ … It is simply a coincidence like the fact that my first, middle, and last name all have 6 letters. There is no connection with an international money code either.” - See more at: http://www.666truth.org/history/antichrist-myths/</a:t>
            </a:r>
            <a:r>
              <a:rPr lang="en-US" i="1" dirty="0" err="1" smtClean="0">
                <a:effectLst/>
              </a:rPr>
              <a:t>articletype</a:t>
            </a:r>
            <a:r>
              <a:rPr lang="en-US" i="1" dirty="0" smtClean="0">
                <a:effectLst/>
              </a:rPr>
              <a:t>/</a:t>
            </a:r>
            <a:r>
              <a:rPr lang="en-US" i="1" dirty="0" err="1" smtClean="0">
                <a:effectLst/>
              </a:rPr>
              <a:t>articleview</a:t>
            </a:r>
            <a:r>
              <a:rPr lang="en-US" i="1" dirty="0" smtClean="0">
                <a:effectLst/>
              </a:rPr>
              <a:t>/</a:t>
            </a:r>
            <a:r>
              <a:rPr lang="en-US" i="1" dirty="0" err="1" smtClean="0">
                <a:effectLst/>
              </a:rPr>
              <a:t>articleid</a:t>
            </a:r>
            <a:r>
              <a:rPr lang="en-US" i="1" dirty="0" smtClean="0">
                <a:effectLst/>
              </a:rPr>
              <a:t>/901/</a:t>
            </a:r>
            <a:r>
              <a:rPr lang="en-US" i="1" dirty="0" err="1" smtClean="0">
                <a:effectLst/>
              </a:rPr>
              <a:t>pageid</a:t>
            </a:r>
            <a:r>
              <a:rPr lang="en-US" i="1" dirty="0" smtClean="0">
                <a:effectLst/>
              </a:rPr>
              <a:t>/913#sthash.gMaKTRTI.dpuf</a:t>
            </a:r>
          </a:p>
          <a:p>
            <a:endParaRPr lang="en-US" dirty="0" smtClean="0"/>
          </a:p>
          <a:p>
            <a:r>
              <a:rPr lang="en-US" dirty="0" smtClean="0"/>
              <a:t>There</a:t>
            </a:r>
            <a:r>
              <a:rPr lang="en-US" baseline="0" dirty="0" smtClean="0"/>
              <a:t> is a </a:t>
            </a:r>
            <a:r>
              <a:rPr lang="en-US" baseline="0" dirty="0" err="1" smtClean="0"/>
              <a:t>Snopes</a:t>
            </a:r>
            <a:r>
              <a:rPr lang="en-US" baseline="0" dirty="0" smtClean="0"/>
              <a:t> on it. http://</a:t>
            </a:r>
            <a:r>
              <a:rPr lang="en-US" baseline="0" dirty="0" err="1" smtClean="0"/>
              <a:t>www.snopes.com</a:t>
            </a:r>
            <a:r>
              <a:rPr lang="en-US" baseline="0" dirty="0" smtClean="0"/>
              <a:t>/business/alliance/</a:t>
            </a:r>
            <a:r>
              <a:rPr lang="en-US" baseline="0" dirty="0" err="1" smtClean="0"/>
              <a:t>barcode.asp</a:t>
            </a:r>
            <a:endParaRPr lang="en-US" baseline="0" dirty="0" smtClean="0"/>
          </a:p>
          <a:p>
            <a:r>
              <a:rPr lang="en-US" baseline="0" dirty="0" err="1" smtClean="0"/>
              <a:t>Snopes</a:t>
            </a:r>
            <a:r>
              <a:rPr lang="en-US" baseline="0" dirty="0" smtClean="0"/>
              <a:t> is worthless, says Roger </a:t>
            </a:r>
            <a:r>
              <a:rPr lang="en-US" baseline="0" dirty="0" err="1" smtClean="0"/>
              <a:t>Ailes</a:t>
            </a:r>
            <a:r>
              <a:rPr lang="en-US" baseline="0" dirty="0" smtClean="0"/>
              <a:t> http://</a:t>
            </a:r>
            <a:r>
              <a:rPr lang="en-US" baseline="0" dirty="0" err="1" smtClean="0"/>
              <a:t>rogerailes.blogspot.com</a:t>
            </a:r>
            <a:r>
              <a:rPr lang="en-US" baseline="0" dirty="0" smtClean="0"/>
              <a:t>/2009/12/</a:t>
            </a:r>
            <a:r>
              <a:rPr lang="en-US" baseline="0" dirty="0" err="1" smtClean="0"/>
              <a:t>snopes.html</a:t>
            </a:r>
            <a:endParaRPr lang="en-US" baseline="0" dirty="0" smtClean="0"/>
          </a:p>
          <a:p>
            <a:r>
              <a:rPr lang="en-US" baseline="0" dirty="0" err="1" smtClean="0"/>
              <a:t>Snopes</a:t>
            </a:r>
            <a:r>
              <a:rPr lang="en-US" baseline="0" dirty="0" smtClean="0"/>
              <a:t> is a front for George Soros, has military ties http://</a:t>
            </a:r>
            <a:r>
              <a:rPr lang="en-US" baseline="0" dirty="0" err="1" smtClean="0"/>
              <a:t>techyum.com</a:t>
            </a:r>
            <a:r>
              <a:rPr lang="en-US" baseline="0" dirty="0" smtClean="0"/>
              <a:t>/2011/04/the-truth-about-</a:t>
            </a:r>
            <a:r>
              <a:rPr lang="en-US" baseline="0" dirty="0" err="1" smtClean="0"/>
              <a:t>snopes</a:t>
            </a:r>
            <a:r>
              <a:rPr lang="en-US" baseline="0" dirty="0" smtClean="0"/>
              <a:t>-</a:t>
            </a:r>
            <a:r>
              <a:rPr lang="en-US" baseline="0" dirty="0" err="1" smtClean="0"/>
              <a:t>obama</a:t>
            </a:r>
            <a:r>
              <a:rPr lang="en-US" baseline="0" dirty="0" smtClean="0"/>
              <a:t>-and-aspartame/</a:t>
            </a:r>
          </a:p>
          <a:p>
            <a:r>
              <a:rPr lang="en-US" baseline="0" dirty="0" err="1" smtClean="0"/>
              <a:t>Snopes</a:t>
            </a:r>
            <a:r>
              <a:rPr lang="en-US" baseline="0" dirty="0" smtClean="0"/>
              <a:t> founder says he used to work for computer company contracting to Department of Defense http://io9.gizmodo.com/meet-the-mysterious-creator-of-rumor-debunking-site-sno-1655124697 </a:t>
            </a:r>
          </a:p>
          <a:p>
            <a:endParaRPr lang="en-US" baseline="0" dirty="0" smtClean="0"/>
          </a:p>
          <a:p>
            <a:r>
              <a:rPr lang="en-US" dirty="0" smtClean="0"/>
              <a:t>Google’s offshore profits are washed through a postbox in Bermuda,</a:t>
            </a:r>
            <a:r>
              <a:rPr lang="en-US" baseline="0" dirty="0" smtClean="0"/>
              <a:t> # 666 http://</a:t>
            </a:r>
            <a:r>
              <a:rPr lang="en-US" baseline="0" dirty="0" err="1" smtClean="0"/>
              <a:t>www.dailymail.co.uk</a:t>
            </a:r>
            <a:r>
              <a:rPr lang="en-US" baseline="0" dirty="0" smtClean="0"/>
              <a:t>/news/article-3425097/Don-t-evil-Google-sends-profits-worth-8BILLION-year-post-box-number-666-tax-haven-island-Bermuda.html </a:t>
            </a:r>
          </a:p>
          <a:p>
            <a:endParaRPr lang="en-US" dirty="0" smtClean="0"/>
          </a:p>
        </p:txBody>
      </p:sp>
      <p:sp>
        <p:nvSpPr>
          <p:cNvPr id="4" name="Slide Number Placeholder 3"/>
          <p:cNvSpPr>
            <a:spLocks noGrp="1"/>
          </p:cNvSpPr>
          <p:nvPr>
            <p:ph type="sldNum" sz="quarter" idx="10"/>
          </p:nvPr>
        </p:nvSpPr>
        <p:spPr/>
        <p:txBody>
          <a:bodyPr/>
          <a:lstStyle/>
          <a:p>
            <a:fld id="{A6B163BB-74B7-1143-A631-A1B6817B44EE}" type="slidenum">
              <a:rPr lang="en-US" smtClean="0"/>
              <a:t>8</a:t>
            </a:fld>
            <a:endParaRPr lang="en-US"/>
          </a:p>
        </p:txBody>
      </p:sp>
    </p:spTree>
    <p:extLst>
      <p:ext uri="{BB962C8B-B14F-4D97-AF65-F5344CB8AC3E}">
        <p14:creationId xmlns:p14="http://schemas.microsoft.com/office/powerpoint/2010/main" val="76381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Note his comment that PSYOP was a branch-immaterial</a:t>
            </a:r>
            <a:r>
              <a:rPr lang="en-US" baseline="0" dirty="0" smtClean="0"/>
              <a:t> specialty. This is how Army, Navy, Air Force, and Marines can all be mixing together with people from SRI, Lockheed, and Google. </a:t>
            </a:r>
          </a:p>
          <a:p>
            <a:endParaRPr lang="en-US" dirty="0" smtClean="0"/>
          </a:p>
          <a:p>
            <a:r>
              <a:rPr lang="en-US" dirty="0" smtClean="0"/>
              <a:t>Sean Stone interview with</a:t>
            </a:r>
            <a:r>
              <a:rPr lang="en-US" baseline="0" dirty="0" smtClean="0"/>
              <a:t> Michael Aquino: </a:t>
            </a:r>
            <a:r>
              <a:rPr lang="en-US" dirty="0" smtClean="0"/>
              <a:t>http://</a:t>
            </a:r>
            <a:r>
              <a:rPr lang="en-US" dirty="0" err="1" smtClean="0"/>
              <a:t>thelip.tv</a:t>
            </a:r>
            <a:r>
              <a:rPr lang="en-US" dirty="0" smtClean="0"/>
              <a:t>/episode/government-mind-wars-psyops-breaking-church-satan-michael-aquino/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www.youtube.com</a:t>
            </a:r>
            <a:r>
              <a:rPr lang="en-US" dirty="0" smtClean="0"/>
              <a:t>/</a:t>
            </a:r>
            <a:r>
              <a:rPr lang="en-US" dirty="0" err="1" smtClean="0"/>
              <a:t>watch?v</a:t>
            </a:r>
            <a:r>
              <a:rPr lang="en-US" dirty="0" smtClean="0"/>
              <a:t>=J0EN65XLv94</a:t>
            </a:r>
          </a:p>
          <a:p>
            <a:endParaRPr lang="en-US" dirty="0" smtClean="0"/>
          </a:p>
          <a:p>
            <a:r>
              <a:rPr lang="en-US" dirty="0" smtClean="0"/>
              <a:t>In his book “Black Magic”, Aquino likens Lesser Black Magic to Propaganda</a:t>
            </a:r>
            <a:r>
              <a:rPr lang="en-US" baseline="0" dirty="0" smtClean="0"/>
              <a:t> and Politics. He describes stagecraft and NLP techniques.</a:t>
            </a:r>
            <a:endParaRPr lang="en-US" dirty="0" smtClean="0"/>
          </a:p>
          <a:p>
            <a:endParaRPr lang="en-US" dirty="0"/>
          </a:p>
        </p:txBody>
      </p:sp>
      <p:sp>
        <p:nvSpPr>
          <p:cNvPr id="4" name="Slide Number Placeholder 3"/>
          <p:cNvSpPr>
            <a:spLocks noGrp="1"/>
          </p:cNvSpPr>
          <p:nvPr>
            <p:ph type="sldNum" sz="quarter" idx="10"/>
          </p:nvPr>
        </p:nvSpPr>
        <p:spPr/>
        <p:txBody>
          <a:bodyPr/>
          <a:lstStyle/>
          <a:p>
            <a:fld id="{A6B163BB-74B7-1143-A631-A1B6817B44EE}" type="slidenum">
              <a:rPr lang="en-US" smtClean="0"/>
              <a:t>9</a:t>
            </a:fld>
            <a:endParaRPr lang="en-US"/>
          </a:p>
        </p:txBody>
      </p:sp>
    </p:spTree>
    <p:extLst>
      <p:ext uri="{BB962C8B-B14F-4D97-AF65-F5344CB8AC3E}">
        <p14:creationId xmlns:p14="http://schemas.microsoft.com/office/powerpoint/2010/main" val="120133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2"/>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1"/>
            <a:ext cx="6461760" cy="1066800"/>
          </a:xfrm>
        </p:spPr>
        <p:txBody>
          <a:bodyPr anchor="t">
            <a:normAutofit/>
          </a:bodyPr>
          <a:lstStyle>
            <a:lvl1pPr marL="0" indent="0" algn="l">
              <a:buNone/>
              <a:defRPr sz="2000">
                <a:solidFill>
                  <a:schemeClr val="tx1">
                    <a:tint val="75000"/>
                  </a:schemeClr>
                </a:solidFill>
              </a:defRPr>
            </a:lvl1pPr>
            <a:lvl2pPr marL="457084" indent="0" algn="ctr">
              <a:buNone/>
              <a:defRPr>
                <a:solidFill>
                  <a:schemeClr val="tx1">
                    <a:tint val="75000"/>
                  </a:schemeClr>
                </a:solidFill>
              </a:defRPr>
            </a:lvl2pPr>
            <a:lvl3pPr marL="914168" indent="0" algn="ctr">
              <a:buNone/>
              <a:defRPr>
                <a:solidFill>
                  <a:schemeClr val="tx1">
                    <a:tint val="75000"/>
                  </a:schemeClr>
                </a:solidFill>
              </a:defRPr>
            </a:lvl3pPr>
            <a:lvl4pPr marL="1371253" indent="0" algn="ctr">
              <a:buNone/>
              <a:defRPr>
                <a:solidFill>
                  <a:schemeClr val="tx1">
                    <a:tint val="75000"/>
                  </a:schemeClr>
                </a:solidFill>
              </a:defRPr>
            </a:lvl4pPr>
            <a:lvl5pPr marL="1828338" indent="0" algn="ctr">
              <a:buNone/>
              <a:defRPr>
                <a:solidFill>
                  <a:schemeClr val="tx1">
                    <a:tint val="75000"/>
                  </a:schemeClr>
                </a:solidFill>
              </a:defRPr>
            </a:lvl5pPr>
            <a:lvl6pPr marL="2285422" indent="0" algn="ctr">
              <a:buNone/>
              <a:defRPr>
                <a:solidFill>
                  <a:schemeClr val="tx1">
                    <a:tint val="75000"/>
                  </a:schemeClr>
                </a:solidFill>
              </a:defRPr>
            </a:lvl6pPr>
            <a:lvl7pPr marL="2742506" indent="0" algn="ctr">
              <a:buNone/>
              <a:defRPr>
                <a:solidFill>
                  <a:schemeClr val="tx1">
                    <a:tint val="75000"/>
                  </a:schemeClr>
                </a:solidFill>
              </a:defRPr>
            </a:lvl7pPr>
            <a:lvl8pPr marL="3199592" indent="0" algn="ctr">
              <a:buNone/>
              <a:defRPr>
                <a:solidFill>
                  <a:schemeClr val="tx1">
                    <a:tint val="75000"/>
                  </a:schemeClr>
                </a:solidFill>
              </a:defRPr>
            </a:lvl8pPr>
            <a:lvl9pPr marL="365667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7/17/16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7/17/16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7/17/16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7/17/16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084" indent="0">
              <a:buNone/>
              <a:defRPr sz="1800">
                <a:solidFill>
                  <a:schemeClr val="tx1">
                    <a:tint val="75000"/>
                  </a:schemeClr>
                </a:solidFill>
              </a:defRPr>
            </a:lvl2pPr>
            <a:lvl3pPr marL="914168" indent="0">
              <a:buNone/>
              <a:defRPr sz="1600">
                <a:solidFill>
                  <a:schemeClr val="tx1">
                    <a:tint val="75000"/>
                  </a:schemeClr>
                </a:solidFill>
              </a:defRPr>
            </a:lvl3pPr>
            <a:lvl4pPr marL="1371253" indent="0">
              <a:buNone/>
              <a:defRPr sz="1400">
                <a:solidFill>
                  <a:schemeClr val="tx1">
                    <a:tint val="75000"/>
                  </a:schemeClr>
                </a:solidFill>
              </a:defRPr>
            </a:lvl4pPr>
            <a:lvl5pPr marL="1828338" indent="0">
              <a:buNone/>
              <a:defRPr sz="1400">
                <a:solidFill>
                  <a:schemeClr val="tx1">
                    <a:tint val="75000"/>
                  </a:schemeClr>
                </a:solidFill>
              </a:defRPr>
            </a:lvl5pPr>
            <a:lvl6pPr marL="2285422" indent="0">
              <a:buNone/>
              <a:defRPr sz="1400">
                <a:solidFill>
                  <a:schemeClr val="tx1">
                    <a:tint val="75000"/>
                  </a:schemeClr>
                </a:solidFill>
              </a:defRPr>
            </a:lvl6pPr>
            <a:lvl7pPr marL="2742506" indent="0">
              <a:buNone/>
              <a:defRPr sz="1400">
                <a:solidFill>
                  <a:schemeClr val="tx1">
                    <a:tint val="75000"/>
                  </a:schemeClr>
                </a:solidFill>
              </a:defRPr>
            </a:lvl7pPr>
            <a:lvl8pPr marL="3199592" indent="0">
              <a:buNone/>
              <a:defRPr sz="1400">
                <a:solidFill>
                  <a:schemeClr val="tx1">
                    <a:tint val="75000"/>
                  </a:schemeClr>
                </a:solidFill>
              </a:defRPr>
            </a:lvl8pPr>
            <a:lvl9pPr marL="365667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7/17/16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3"/>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3"/>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7/17/16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084" indent="0">
              <a:buNone/>
              <a:defRPr sz="2000" b="1"/>
            </a:lvl2pPr>
            <a:lvl3pPr marL="914168" indent="0">
              <a:buNone/>
              <a:defRPr sz="1800" b="1"/>
            </a:lvl3pPr>
            <a:lvl4pPr marL="1371253" indent="0">
              <a:buNone/>
              <a:defRPr sz="1600" b="1"/>
            </a:lvl4pPr>
            <a:lvl5pPr marL="1828338" indent="0">
              <a:buNone/>
              <a:defRPr sz="1600" b="1"/>
            </a:lvl5pPr>
            <a:lvl6pPr marL="2285422" indent="0">
              <a:buNone/>
              <a:defRPr sz="1600" b="1"/>
            </a:lvl6pPr>
            <a:lvl7pPr marL="2742506" indent="0">
              <a:buNone/>
              <a:defRPr sz="1600" b="1"/>
            </a:lvl7pPr>
            <a:lvl8pPr marL="3199592" indent="0">
              <a:buNone/>
              <a:defRPr sz="1600" b="1"/>
            </a:lvl8pPr>
            <a:lvl9pPr marL="365667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084" indent="0">
              <a:buNone/>
              <a:defRPr sz="2000" b="1"/>
            </a:lvl2pPr>
            <a:lvl3pPr marL="914168" indent="0">
              <a:buNone/>
              <a:defRPr sz="1800" b="1"/>
            </a:lvl3pPr>
            <a:lvl4pPr marL="1371253" indent="0">
              <a:buNone/>
              <a:defRPr sz="1600" b="1"/>
            </a:lvl4pPr>
            <a:lvl5pPr marL="1828338" indent="0">
              <a:buNone/>
              <a:defRPr sz="1600" b="1"/>
            </a:lvl5pPr>
            <a:lvl6pPr marL="2285422" indent="0">
              <a:buNone/>
              <a:defRPr sz="1600" b="1"/>
            </a:lvl6pPr>
            <a:lvl7pPr marL="2742506" indent="0">
              <a:buNone/>
              <a:defRPr sz="1600" b="1"/>
            </a:lvl7pPr>
            <a:lvl8pPr marL="3199592" indent="0">
              <a:buNone/>
              <a:defRPr sz="1600" b="1"/>
            </a:lvl8pPr>
            <a:lvl9pPr marL="365667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7/17/16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7/17/16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7/17/16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1" y="6096000"/>
            <a:ext cx="7772401" cy="609600"/>
          </a:xfrm>
        </p:spPr>
        <p:txBody>
          <a:bodyPr>
            <a:normAutofit/>
          </a:bodyPr>
          <a:lstStyle>
            <a:lvl1pPr marL="0" indent="0" algn="ctr">
              <a:buNone/>
              <a:defRPr sz="1600"/>
            </a:lvl1pPr>
            <a:lvl2pPr marL="457084" indent="0">
              <a:buNone/>
              <a:defRPr sz="1200"/>
            </a:lvl2pPr>
            <a:lvl3pPr marL="914168" indent="0">
              <a:buNone/>
              <a:defRPr sz="1000"/>
            </a:lvl3pPr>
            <a:lvl4pPr marL="1371253" indent="0">
              <a:buNone/>
              <a:defRPr sz="900"/>
            </a:lvl4pPr>
            <a:lvl5pPr marL="1828338" indent="0">
              <a:buNone/>
              <a:defRPr sz="900"/>
            </a:lvl5pPr>
            <a:lvl6pPr marL="2285422" indent="0">
              <a:buNone/>
              <a:defRPr sz="900"/>
            </a:lvl6pPr>
            <a:lvl7pPr marL="2742506" indent="0">
              <a:buNone/>
              <a:defRPr sz="900"/>
            </a:lvl7pPr>
            <a:lvl8pPr marL="3199592" indent="0">
              <a:buNone/>
              <a:defRPr sz="900"/>
            </a:lvl8pPr>
            <a:lvl9pPr marL="365667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7/17/16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9"/>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084" indent="0">
              <a:buNone/>
              <a:defRPr sz="2800"/>
            </a:lvl2pPr>
            <a:lvl3pPr marL="914168" indent="0">
              <a:buNone/>
              <a:defRPr sz="2400"/>
            </a:lvl3pPr>
            <a:lvl4pPr marL="1371253" indent="0">
              <a:buNone/>
              <a:defRPr sz="2000"/>
            </a:lvl4pPr>
            <a:lvl5pPr marL="1828338" indent="0">
              <a:buNone/>
              <a:defRPr sz="2000"/>
            </a:lvl5pPr>
            <a:lvl6pPr marL="2285422" indent="0">
              <a:buNone/>
              <a:defRPr sz="2000"/>
            </a:lvl6pPr>
            <a:lvl7pPr marL="2742506" indent="0">
              <a:buNone/>
              <a:defRPr sz="2000"/>
            </a:lvl7pPr>
            <a:lvl8pPr marL="3199592" indent="0">
              <a:buNone/>
              <a:defRPr sz="2000"/>
            </a:lvl8pPr>
            <a:lvl9pPr marL="3656676"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084" indent="0">
              <a:buNone/>
              <a:defRPr sz="1200"/>
            </a:lvl2pPr>
            <a:lvl3pPr marL="914168" indent="0">
              <a:buNone/>
              <a:defRPr sz="1000"/>
            </a:lvl3pPr>
            <a:lvl4pPr marL="1371253" indent="0">
              <a:buNone/>
              <a:defRPr sz="900"/>
            </a:lvl4pPr>
            <a:lvl5pPr marL="1828338" indent="0">
              <a:buNone/>
              <a:defRPr sz="900"/>
            </a:lvl5pPr>
            <a:lvl6pPr marL="2285422" indent="0">
              <a:buNone/>
              <a:defRPr sz="900"/>
            </a:lvl6pPr>
            <a:lvl7pPr marL="2742506" indent="0">
              <a:buNone/>
              <a:defRPr sz="900"/>
            </a:lvl7pPr>
            <a:lvl8pPr marL="3199592" indent="0">
              <a:buNone/>
              <a:defRPr sz="900"/>
            </a:lvl8pPr>
            <a:lvl9pPr marL="3656676"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7/17/16</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7620000" cy="1143000"/>
          </a:xfrm>
          <a:prstGeom prst="rect">
            <a:avLst/>
          </a:prstGeom>
        </p:spPr>
        <p:txBody>
          <a:bodyPr vert="horz" lIns="91416" tIns="45709" rIns="91416" bIns="45709"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16" tIns="45709" rIns="91416"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2" y="4048760"/>
            <a:ext cx="2367281" cy="365760"/>
          </a:xfrm>
          <a:prstGeom prst="rect">
            <a:avLst/>
          </a:prstGeom>
        </p:spPr>
        <p:txBody>
          <a:bodyPr vert="horz" lIns="91416" tIns="45709" rIns="91416" bIns="45709"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16" tIns="45709" rIns="91416" bIns="45709" rtlCol="0" anchor="ctr"/>
          <a:lstStyle>
            <a:lvl1pPr algn="l">
              <a:defRPr sz="1200">
                <a:solidFill>
                  <a:schemeClr val="bg2"/>
                </a:solidFill>
              </a:defRPr>
            </a:lvl1pPr>
          </a:lstStyle>
          <a:p>
            <a:fld id="{327B613C-1AD7-49D3-885D-F654C5CDBAA6}" type="datetime1">
              <a:rPr lang="en-US" smtClean="0"/>
              <a:pPr/>
              <a:t>7/17/16</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168"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814" indent="-228542" algn="l" defTabSz="914168"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39918" indent="-228542" algn="l" defTabSz="914168"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586" indent="-228542" algn="l" defTabSz="914168"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79836" indent="-228542" algn="l" defTabSz="914168"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088" indent="-228542" algn="l" defTabSz="914168"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6922" indent="-182834" algn="l" defTabSz="914168"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9756" indent="-182834" algn="l" defTabSz="914168"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2590" indent="-182834" algn="l" defTabSz="914168"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422" indent="-182834" algn="l" defTabSz="914168"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168" rtl="0" eaLnBrk="1" latinLnBrk="0" hangingPunct="1">
        <a:defRPr sz="1800" kern="1200">
          <a:solidFill>
            <a:schemeClr val="tx1"/>
          </a:solidFill>
          <a:latin typeface="+mn-lt"/>
          <a:ea typeface="+mn-ea"/>
          <a:cs typeface="+mn-cs"/>
        </a:defRPr>
      </a:lvl1pPr>
      <a:lvl2pPr marL="457084" algn="l" defTabSz="914168" rtl="0" eaLnBrk="1" latinLnBrk="0" hangingPunct="1">
        <a:defRPr sz="1800" kern="1200">
          <a:solidFill>
            <a:schemeClr val="tx1"/>
          </a:solidFill>
          <a:latin typeface="+mn-lt"/>
          <a:ea typeface="+mn-ea"/>
          <a:cs typeface="+mn-cs"/>
        </a:defRPr>
      </a:lvl2pPr>
      <a:lvl3pPr marL="914168" algn="l" defTabSz="914168" rtl="0" eaLnBrk="1" latinLnBrk="0" hangingPunct="1">
        <a:defRPr sz="1800" kern="1200">
          <a:solidFill>
            <a:schemeClr val="tx1"/>
          </a:solidFill>
          <a:latin typeface="+mn-lt"/>
          <a:ea typeface="+mn-ea"/>
          <a:cs typeface="+mn-cs"/>
        </a:defRPr>
      </a:lvl3pPr>
      <a:lvl4pPr marL="1371253" algn="l" defTabSz="914168" rtl="0" eaLnBrk="1" latinLnBrk="0" hangingPunct="1">
        <a:defRPr sz="1800" kern="1200">
          <a:solidFill>
            <a:schemeClr val="tx1"/>
          </a:solidFill>
          <a:latin typeface="+mn-lt"/>
          <a:ea typeface="+mn-ea"/>
          <a:cs typeface="+mn-cs"/>
        </a:defRPr>
      </a:lvl4pPr>
      <a:lvl5pPr marL="1828338" algn="l" defTabSz="914168" rtl="0" eaLnBrk="1" latinLnBrk="0" hangingPunct="1">
        <a:defRPr sz="1800" kern="1200">
          <a:solidFill>
            <a:schemeClr val="tx1"/>
          </a:solidFill>
          <a:latin typeface="+mn-lt"/>
          <a:ea typeface="+mn-ea"/>
          <a:cs typeface="+mn-cs"/>
        </a:defRPr>
      </a:lvl5pPr>
      <a:lvl6pPr marL="2285422" algn="l" defTabSz="914168" rtl="0" eaLnBrk="1" latinLnBrk="0" hangingPunct="1">
        <a:defRPr sz="1800" kern="1200">
          <a:solidFill>
            <a:schemeClr val="tx1"/>
          </a:solidFill>
          <a:latin typeface="+mn-lt"/>
          <a:ea typeface="+mn-ea"/>
          <a:cs typeface="+mn-cs"/>
        </a:defRPr>
      </a:lvl6pPr>
      <a:lvl7pPr marL="2742506" algn="l" defTabSz="914168" rtl="0" eaLnBrk="1" latinLnBrk="0" hangingPunct="1">
        <a:defRPr sz="1800" kern="1200">
          <a:solidFill>
            <a:schemeClr val="tx1"/>
          </a:solidFill>
          <a:latin typeface="+mn-lt"/>
          <a:ea typeface="+mn-ea"/>
          <a:cs typeface="+mn-cs"/>
        </a:defRPr>
      </a:lvl7pPr>
      <a:lvl8pPr marL="3199592" algn="l" defTabSz="914168" rtl="0" eaLnBrk="1" latinLnBrk="0" hangingPunct="1">
        <a:defRPr sz="1800" kern="1200">
          <a:solidFill>
            <a:schemeClr val="tx1"/>
          </a:solidFill>
          <a:latin typeface="+mn-lt"/>
          <a:ea typeface="+mn-ea"/>
          <a:cs typeface="+mn-cs"/>
        </a:defRPr>
      </a:lvl8pPr>
      <a:lvl9pPr marL="3656676" algn="l" defTabSz="9141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61.jpg"/><Relationship Id="rId8" Type="http://schemas.openxmlformats.org/officeDocument/2006/relationships/image" Target="../media/image62.jpg"/><Relationship Id="rId9"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jpg"/><Relationship Id="rId8" Type="http://schemas.openxmlformats.org/officeDocument/2006/relationships/image" Target="../media/image81.jpg"/><Relationship Id="rId9"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png"/><Relationship Id="rId5" Type="http://schemas.openxmlformats.org/officeDocument/2006/relationships/image" Target="../media/image85.jpeg"/><Relationship Id="rId6" Type="http://schemas.openxmlformats.org/officeDocument/2006/relationships/image" Target="../media/image86.png"/><Relationship Id="rId7" Type="http://schemas.openxmlformats.org/officeDocument/2006/relationships/image" Target="../media/image87.jpg"/><Relationship Id="rId8"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JP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jp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296" y="885236"/>
            <a:ext cx="4076612" cy="5972763"/>
          </a:xfrm>
        </p:spPr>
        <p:txBody>
          <a:bodyPr>
            <a:normAutofit lnSpcReduction="10000"/>
          </a:bodyPr>
          <a:lstStyle/>
          <a:p>
            <a:pPr marL="114271" indent="0">
              <a:buNone/>
            </a:pPr>
            <a:endParaRPr lang="en-US" sz="4500" dirty="0">
              <a:latin typeface="Bernard MT Condensed"/>
              <a:cs typeface="Bernard MT Condensed"/>
            </a:endParaRPr>
          </a:p>
          <a:p>
            <a:pPr marL="114271" indent="0" algn="ctr">
              <a:buNone/>
            </a:pPr>
            <a:r>
              <a:rPr lang="en-US" sz="4500" dirty="0">
                <a:latin typeface="Bernard MT Condensed"/>
                <a:cs typeface="Bernard MT Condensed"/>
              </a:rPr>
              <a:t>Silicon Valley’s Secret Weapon</a:t>
            </a:r>
          </a:p>
          <a:p>
            <a:pPr marL="114271" indent="0" algn="ctr">
              <a:buNone/>
            </a:pPr>
            <a:endParaRPr lang="en-US" sz="1400" dirty="0"/>
          </a:p>
          <a:p>
            <a:pPr marL="114271" indent="0" algn="ctr">
              <a:buNone/>
            </a:pPr>
            <a:r>
              <a:rPr lang="en-US" sz="1400" dirty="0">
                <a:latin typeface="Perpetua Titling MT"/>
                <a:cs typeface="Perpetua Titling MT"/>
              </a:rPr>
              <a:t>The </a:t>
            </a:r>
            <a:r>
              <a:rPr lang="en-US" sz="1400" dirty="0" err="1">
                <a:latin typeface="Perpetua Titling MT"/>
                <a:cs typeface="Perpetua Titling MT"/>
              </a:rPr>
              <a:t>SHAdow</a:t>
            </a:r>
            <a:r>
              <a:rPr lang="en-US" sz="1400" dirty="0">
                <a:latin typeface="Perpetua Titling MT"/>
                <a:cs typeface="Perpetua Titling MT"/>
              </a:rPr>
              <a:t> History of </a:t>
            </a:r>
            <a:r>
              <a:rPr lang="en-US" sz="1400" dirty="0" err="1">
                <a:latin typeface="Perpetua Titling MT"/>
                <a:cs typeface="Perpetua Titling MT"/>
              </a:rPr>
              <a:t>BurnERS</a:t>
            </a:r>
            <a:r>
              <a:rPr lang="en-US" sz="1400" dirty="0">
                <a:latin typeface="Perpetua Titling MT"/>
                <a:cs typeface="Perpetua Titling MT"/>
              </a:rPr>
              <a:t> </a:t>
            </a:r>
          </a:p>
          <a:p>
            <a:pPr marL="114271" indent="0">
              <a:buNone/>
            </a:pPr>
            <a:endParaRPr lang="en-US" dirty="0" smtClean="0">
              <a:latin typeface="Futura Condensed"/>
              <a:cs typeface="Futura Condensed"/>
            </a:endParaRPr>
          </a:p>
          <a:p>
            <a:pPr marL="114271" indent="0">
              <a:buNone/>
            </a:pPr>
            <a:endParaRPr lang="en-US" dirty="0">
              <a:latin typeface="Futura Condensed"/>
              <a:cs typeface="Futura Condensed"/>
            </a:endParaRPr>
          </a:p>
          <a:p>
            <a:pPr marL="114271" indent="0">
              <a:buNone/>
            </a:pPr>
            <a:r>
              <a:rPr lang="en-US" dirty="0" smtClean="0"/>
              <a:t>	by Steve Outtrim</a:t>
            </a:r>
          </a:p>
          <a:p>
            <a:pPr marL="114271" indent="0">
              <a:buNone/>
            </a:pPr>
            <a:endParaRPr lang="en-US" dirty="0" smtClean="0"/>
          </a:p>
          <a:p>
            <a:pPr marL="114271" indent="0">
              <a:buNone/>
            </a:pPr>
            <a:endParaRPr lang="en-US" dirty="0" smtClean="0"/>
          </a:p>
          <a:p>
            <a:pPr marL="114271" indent="0">
              <a:buNone/>
            </a:pPr>
            <a:endParaRPr lang="en-US" dirty="0"/>
          </a:p>
          <a:p>
            <a:pPr marL="114271" indent="0" algn="ctr">
              <a:buNone/>
            </a:pPr>
            <a:r>
              <a:rPr lang="en-US" sz="1600" dirty="0">
                <a:latin typeface="Avenir Black"/>
                <a:cs typeface="Avenir Black"/>
              </a:rPr>
              <a:t>ALL INFORMATION GATHERED FROM OPEN SOURCE INTELLIGENCE</a:t>
            </a:r>
          </a:p>
          <a:p>
            <a:pPr marL="114271" indent="0">
              <a:buNone/>
            </a:pPr>
            <a:r>
              <a:rPr lang="en-US" sz="1400" dirty="0"/>
              <a:t/>
            </a:r>
            <a:br>
              <a:rPr lang="en-US" sz="1400" dirty="0"/>
            </a:br>
            <a:r>
              <a:rPr lang="en-US" sz="1200" dirty="0">
                <a:latin typeface="Avenir Light"/>
                <a:cs typeface="Avenir Light"/>
              </a:rPr>
              <a:t>Images used with permission, under Creative Commons license, or under non-commercial Fair Use</a:t>
            </a:r>
          </a:p>
          <a:p>
            <a:pPr marL="114271" indent="0">
              <a:buNone/>
            </a:pPr>
            <a:endParaRPr lang="en-US" sz="1400" dirty="0"/>
          </a:p>
        </p:txBody>
      </p:sp>
      <p:pic>
        <p:nvPicPr>
          <p:cNvPr id="5" name="Picture 4" descr="2014 balanceville pink peter ruprec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79056" y="0"/>
            <a:ext cx="5264944" cy="6858000"/>
          </a:xfrm>
          <a:prstGeom prst="rect">
            <a:avLst/>
          </a:prstGeom>
        </p:spPr>
      </p:pic>
    </p:spTree>
    <p:extLst>
      <p:ext uri="{BB962C8B-B14F-4D97-AF65-F5344CB8AC3E}">
        <p14:creationId xmlns:p14="http://schemas.microsoft.com/office/powerpoint/2010/main" val="34080463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quin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050" y="1296243"/>
            <a:ext cx="1551950" cy="2341033"/>
          </a:xfrm>
          <a:prstGeom prst="rect">
            <a:avLst/>
          </a:prstGeom>
        </p:spPr>
      </p:pic>
      <p:sp>
        <p:nvSpPr>
          <p:cNvPr id="2" name="Title 1"/>
          <p:cNvSpPr>
            <a:spLocks noGrp="1"/>
          </p:cNvSpPr>
          <p:nvPr>
            <p:ph type="title"/>
          </p:nvPr>
        </p:nvSpPr>
        <p:spPr>
          <a:xfrm>
            <a:off x="0" y="12172"/>
            <a:ext cx="7620000" cy="859895"/>
          </a:xfrm>
        </p:spPr>
        <p:txBody>
          <a:bodyPr/>
          <a:lstStyle/>
          <a:p>
            <a:r>
              <a:rPr lang="en-US" dirty="0" smtClean="0"/>
              <a:t>Lt Col Michael Aquino</a:t>
            </a:r>
            <a:endParaRPr lang="en-US" dirty="0"/>
          </a:p>
        </p:txBody>
      </p:sp>
      <p:sp>
        <p:nvSpPr>
          <p:cNvPr id="3" name="Content Placeholder 2"/>
          <p:cNvSpPr>
            <a:spLocks noGrp="1"/>
          </p:cNvSpPr>
          <p:nvPr>
            <p:ph idx="1"/>
          </p:nvPr>
        </p:nvSpPr>
        <p:spPr>
          <a:xfrm>
            <a:off x="-431800" y="829732"/>
            <a:ext cx="8161867" cy="5985933"/>
          </a:xfrm>
        </p:spPr>
        <p:txBody>
          <a:bodyPr>
            <a:normAutofit fontScale="92500"/>
          </a:bodyPr>
          <a:lstStyle/>
          <a:p>
            <a:pPr lvl="1"/>
            <a:r>
              <a:rPr lang="en-US" sz="1700" dirty="0" smtClean="0"/>
              <a:t>13</a:t>
            </a:r>
            <a:r>
              <a:rPr lang="en-US" sz="1700" baseline="30000" dirty="0" smtClean="0"/>
              <a:t>th</a:t>
            </a:r>
            <a:r>
              <a:rPr lang="en-US" sz="1700" dirty="0" smtClean="0"/>
              <a:t> Baron of </a:t>
            </a:r>
            <a:r>
              <a:rPr lang="en-US" sz="1700" dirty="0" err="1" smtClean="0"/>
              <a:t>Rachane</a:t>
            </a:r>
            <a:r>
              <a:rPr lang="en-US" sz="1700" dirty="0" smtClean="0"/>
              <a:t>, Scotland </a:t>
            </a:r>
            <a:r>
              <a:rPr lang="en-US" sz="1500" dirty="0" smtClean="0">
                <a:solidFill>
                  <a:srgbClr val="0000FF"/>
                </a:solidFill>
              </a:rPr>
              <a:t>animal welfare (22 charities); Clan Campbell</a:t>
            </a:r>
          </a:p>
          <a:p>
            <a:pPr lvl="1"/>
            <a:r>
              <a:rPr lang="en-US" sz="1700" dirty="0" smtClean="0"/>
              <a:t>Mother </a:t>
            </a:r>
            <a:r>
              <a:rPr lang="en-US" sz="1700" dirty="0" err="1" smtClean="0"/>
              <a:t>Dr</a:t>
            </a:r>
            <a:r>
              <a:rPr lang="en-US" sz="1700" dirty="0" smtClean="0"/>
              <a:t> Betty Ford </a:t>
            </a:r>
            <a:r>
              <a:rPr lang="en-US" sz="1500" dirty="0" smtClean="0">
                <a:solidFill>
                  <a:srgbClr val="0000FF"/>
                </a:solidFill>
              </a:rPr>
              <a:t>early female genius at Stanford; Lewis </a:t>
            </a:r>
            <a:r>
              <a:rPr lang="en-US" sz="1500" dirty="0" err="1" smtClean="0">
                <a:solidFill>
                  <a:srgbClr val="0000FF"/>
                </a:solidFill>
              </a:rPr>
              <a:t>Terman</a:t>
            </a:r>
            <a:r>
              <a:rPr lang="en-US" sz="1500" dirty="0" smtClean="0">
                <a:solidFill>
                  <a:srgbClr val="0000FF"/>
                </a:solidFill>
              </a:rPr>
              <a:t>; founder KPFA-FM (Berkeley)</a:t>
            </a:r>
          </a:p>
          <a:p>
            <a:pPr lvl="1"/>
            <a:r>
              <a:rPr lang="en-US" sz="1700" dirty="0" smtClean="0"/>
              <a:t>Saw </a:t>
            </a:r>
            <a:r>
              <a:rPr lang="en-US" sz="1700" dirty="0" err="1" smtClean="0"/>
              <a:t>LaVey</a:t>
            </a:r>
            <a:r>
              <a:rPr lang="en-US" sz="1700" dirty="0" smtClean="0"/>
              <a:t> in 1968 at </a:t>
            </a:r>
            <a:r>
              <a:rPr lang="en-US" sz="1700" i="1" dirty="0" smtClean="0"/>
              <a:t>Rosemary’s Baby </a:t>
            </a:r>
            <a:r>
              <a:rPr lang="en-US" sz="1500" dirty="0" smtClean="0">
                <a:solidFill>
                  <a:srgbClr val="0000FF"/>
                </a:solidFill>
              </a:rPr>
              <a:t>Premiere at Presidio Theater</a:t>
            </a:r>
          </a:p>
          <a:p>
            <a:pPr lvl="1"/>
            <a:r>
              <a:rPr lang="en-US" sz="1700" dirty="0" smtClean="0"/>
              <a:t>Joined Church of Satan 1970 </a:t>
            </a:r>
            <a:r>
              <a:rPr lang="en-US" sz="1500" dirty="0">
                <a:solidFill>
                  <a:srgbClr val="0000FF"/>
                </a:solidFill>
              </a:rPr>
              <a:t>Council of 9, Cloven </a:t>
            </a:r>
            <a:r>
              <a:rPr lang="en-US" sz="1500" dirty="0" smtClean="0">
                <a:solidFill>
                  <a:srgbClr val="0000FF"/>
                </a:solidFill>
              </a:rPr>
              <a:t>Hoof; literally wrote book on Church of Satan</a:t>
            </a:r>
          </a:p>
          <a:p>
            <a:pPr lvl="1"/>
            <a:r>
              <a:rPr lang="en-US" sz="1700" dirty="0" smtClean="0"/>
              <a:t>Lilith Sinclair </a:t>
            </a:r>
            <a:r>
              <a:rPr lang="en-US" sz="1500" dirty="0" smtClean="0">
                <a:solidFill>
                  <a:srgbClr val="0000FF"/>
                </a:solidFill>
              </a:rPr>
              <a:t>current wife ran New York coven of Church of Satan</a:t>
            </a:r>
          </a:p>
          <a:p>
            <a:pPr lvl="1"/>
            <a:r>
              <a:rPr lang="en-US" sz="1700" dirty="0" smtClean="0"/>
              <a:t>Vietnam </a:t>
            </a:r>
            <a:r>
              <a:rPr lang="en-US" sz="1700" dirty="0" err="1" smtClean="0"/>
              <a:t>Psy</a:t>
            </a:r>
            <a:r>
              <a:rPr lang="en-US" sz="1700" dirty="0" smtClean="0"/>
              <a:t>-ops </a:t>
            </a:r>
            <a:r>
              <a:rPr lang="en-US" sz="1500" dirty="0" smtClean="0">
                <a:solidFill>
                  <a:srgbClr val="0000FF"/>
                </a:solidFill>
              </a:rPr>
              <a:t>blood curdling screams from helicopters</a:t>
            </a:r>
          </a:p>
          <a:p>
            <a:pPr lvl="1"/>
            <a:r>
              <a:rPr lang="en-US" sz="1700" dirty="0" smtClean="0"/>
              <a:t>HUMINT, PSYOP</a:t>
            </a:r>
            <a:r>
              <a:rPr lang="en-US" sz="1700" dirty="0" smtClean="0">
                <a:solidFill>
                  <a:srgbClr val="0000FF"/>
                </a:solidFill>
              </a:rPr>
              <a:t> </a:t>
            </a:r>
            <a:r>
              <a:rPr lang="en-US" sz="1500" dirty="0" smtClean="0">
                <a:solidFill>
                  <a:srgbClr val="0000FF"/>
                </a:solidFill>
              </a:rPr>
              <a:t>Special Forces, Space Intelligence; </a:t>
            </a:r>
            <a:r>
              <a:rPr lang="en-US" sz="1500" dirty="0">
                <a:solidFill>
                  <a:srgbClr val="0000FF"/>
                </a:solidFill>
              </a:rPr>
              <a:t>Deputy </a:t>
            </a:r>
            <a:r>
              <a:rPr lang="en-US" sz="1500" dirty="0" smtClean="0">
                <a:solidFill>
                  <a:srgbClr val="0000FF"/>
                </a:solidFill>
              </a:rPr>
              <a:t>Director </a:t>
            </a:r>
            <a:r>
              <a:rPr lang="en-US" sz="1500" dirty="0">
                <a:solidFill>
                  <a:srgbClr val="0000FF"/>
                </a:solidFill>
              </a:rPr>
              <a:t>Reserve Training at Presidio</a:t>
            </a:r>
          </a:p>
          <a:p>
            <a:pPr lvl="1"/>
            <a:r>
              <a:rPr lang="en-US" sz="1700" dirty="0" smtClean="0"/>
              <a:t>Added Satanism, Temple of Set, Wicca, Paganism </a:t>
            </a:r>
            <a:r>
              <a:rPr lang="en-US" sz="1700" dirty="0"/>
              <a:t>to military’s official religions</a:t>
            </a:r>
          </a:p>
          <a:p>
            <a:pPr lvl="1"/>
            <a:r>
              <a:rPr lang="en-US" sz="1700" dirty="0"/>
              <a:t>Also worked as </a:t>
            </a:r>
            <a:r>
              <a:rPr lang="en-US" sz="1500" dirty="0">
                <a:solidFill>
                  <a:srgbClr val="0000FF"/>
                </a:solidFill>
              </a:rPr>
              <a:t>investment banker, political science professor</a:t>
            </a:r>
          </a:p>
          <a:p>
            <a:pPr lvl="1"/>
            <a:r>
              <a:rPr lang="en-US" sz="1700" dirty="0" smtClean="0"/>
              <a:t>“</a:t>
            </a:r>
            <a:r>
              <a:rPr lang="en-US" sz="1700" dirty="0"/>
              <a:t>North Solstice” </a:t>
            </a:r>
            <a:r>
              <a:rPr lang="en-US" sz="1500" dirty="0" smtClean="0">
                <a:solidFill>
                  <a:srgbClr val="0000FF"/>
                </a:solidFill>
              </a:rPr>
              <a:t>annual greater </a:t>
            </a:r>
            <a:r>
              <a:rPr lang="en-US" sz="1500" dirty="0">
                <a:solidFill>
                  <a:srgbClr val="0000FF"/>
                </a:solidFill>
              </a:rPr>
              <a:t>black </a:t>
            </a:r>
            <a:r>
              <a:rPr lang="en-US" sz="1500" dirty="0" err="1">
                <a:solidFill>
                  <a:srgbClr val="0000FF"/>
                </a:solidFill>
              </a:rPr>
              <a:t>magick</a:t>
            </a:r>
            <a:r>
              <a:rPr lang="en-US" sz="1500" dirty="0">
                <a:solidFill>
                  <a:srgbClr val="0000FF"/>
                </a:solidFill>
              </a:rPr>
              <a:t> </a:t>
            </a:r>
            <a:r>
              <a:rPr lang="en-US" sz="1500" dirty="0" smtClean="0">
                <a:solidFill>
                  <a:srgbClr val="0000FF"/>
                </a:solidFill>
              </a:rPr>
              <a:t>rituals; channeling Set</a:t>
            </a:r>
            <a:endParaRPr lang="en-US" sz="1500" dirty="0">
              <a:solidFill>
                <a:srgbClr val="0000FF"/>
              </a:solidFill>
            </a:endParaRPr>
          </a:p>
          <a:p>
            <a:pPr lvl="1"/>
            <a:r>
              <a:rPr lang="en-US" sz="1700" dirty="0"/>
              <a:t>Some of the tunnels and gun batteries around Presidio have evidence of Satanic rituals</a:t>
            </a:r>
          </a:p>
          <a:p>
            <a:pPr lvl="1"/>
            <a:r>
              <a:rPr lang="en-US" sz="1700" dirty="0"/>
              <a:t>Uses Nazi ceremonial </a:t>
            </a:r>
            <a:r>
              <a:rPr lang="en-US" sz="1700" dirty="0" smtClean="0"/>
              <a:t>daggers </a:t>
            </a:r>
          </a:p>
          <a:p>
            <a:pPr lvl="1"/>
            <a:r>
              <a:rPr lang="en-US" sz="1700" dirty="0" err="1" smtClean="0"/>
              <a:t>Wewelsburg</a:t>
            </a:r>
            <a:r>
              <a:rPr lang="en-US" sz="1700" dirty="0" smtClean="0"/>
              <a:t> </a:t>
            </a:r>
            <a:r>
              <a:rPr lang="en-US" sz="1700" dirty="0"/>
              <a:t>Castle </a:t>
            </a:r>
            <a:r>
              <a:rPr lang="en-US" sz="1500" dirty="0" smtClean="0">
                <a:solidFill>
                  <a:srgbClr val="0000FF"/>
                </a:solidFill>
              </a:rPr>
              <a:t>grail </a:t>
            </a:r>
            <a:r>
              <a:rPr lang="en-US" sz="1500" dirty="0">
                <a:solidFill>
                  <a:srgbClr val="0000FF"/>
                </a:solidFill>
              </a:rPr>
              <a:t>ritual in Himmler’s </a:t>
            </a:r>
            <a:r>
              <a:rPr lang="en-US" sz="1500" dirty="0" smtClean="0">
                <a:solidFill>
                  <a:srgbClr val="0000FF"/>
                </a:solidFill>
              </a:rPr>
              <a:t>Black Sun occult </a:t>
            </a:r>
            <a:r>
              <a:rPr lang="en-US" sz="1500" dirty="0">
                <a:solidFill>
                  <a:srgbClr val="0000FF"/>
                </a:solidFill>
              </a:rPr>
              <a:t>chamber, </a:t>
            </a:r>
            <a:r>
              <a:rPr lang="en-US" sz="1500" b="1" dirty="0">
                <a:solidFill>
                  <a:srgbClr val="0000FF"/>
                </a:solidFill>
              </a:rPr>
              <a:t>exploring </a:t>
            </a:r>
            <a:r>
              <a:rPr lang="en-US" sz="1500" b="1" i="1" u="sng" dirty="0">
                <a:solidFill>
                  <a:srgbClr val="0000FF"/>
                </a:solidFill>
              </a:rPr>
              <a:t>“laboratory of the Gateway to the Soul</a:t>
            </a:r>
            <a:r>
              <a:rPr lang="en-US" sz="1500" i="1" u="sng" dirty="0">
                <a:solidFill>
                  <a:srgbClr val="0000FF"/>
                </a:solidFill>
              </a:rPr>
              <a:t>”</a:t>
            </a:r>
            <a:r>
              <a:rPr lang="en-US" sz="1500" i="1" dirty="0">
                <a:solidFill>
                  <a:srgbClr val="0000FF"/>
                </a:solidFill>
              </a:rPr>
              <a:t> </a:t>
            </a:r>
            <a:r>
              <a:rPr lang="en-US" sz="1500" i="1" dirty="0" smtClean="0">
                <a:solidFill>
                  <a:srgbClr val="0000FF"/>
                </a:solidFill>
              </a:rPr>
              <a:t>; </a:t>
            </a:r>
            <a:r>
              <a:rPr lang="en-US" sz="1500" dirty="0">
                <a:solidFill>
                  <a:srgbClr val="0000FF"/>
                </a:solidFill>
              </a:rPr>
              <a:t>while seconded to NATO (83</a:t>
            </a:r>
            <a:r>
              <a:rPr lang="en-US" sz="1500" dirty="0" smtClean="0">
                <a:solidFill>
                  <a:srgbClr val="0000FF"/>
                </a:solidFill>
              </a:rPr>
              <a:t>) </a:t>
            </a:r>
            <a:endParaRPr lang="en-US" sz="1500" dirty="0">
              <a:solidFill>
                <a:srgbClr val="0000FF"/>
              </a:solidFill>
            </a:endParaRPr>
          </a:p>
          <a:p>
            <a:pPr lvl="1"/>
            <a:r>
              <a:rPr lang="en-US" sz="1700" dirty="0" smtClean="0"/>
              <a:t>Linked to Presidio </a:t>
            </a:r>
            <a:r>
              <a:rPr lang="en-US" sz="1700" dirty="0"/>
              <a:t>Daycare Satanic Ritual Abuse scam/scandal (86-</a:t>
            </a:r>
            <a:r>
              <a:rPr lang="en-US" sz="1700" dirty="0" smtClean="0"/>
              <a:t>89</a:t>
            </a:r>
            <a:r>
              <a:rPr lang="en-US" sz="1300" dirty="0" smtClean="0"/>
              <a:t>) </a:t>
            </a:r>
            <a:r>
              <a:rPr lang="en-US" sz="1500" dirty="0" err="1">
                <a:solidFill>
                  <a:srgbClr val="0000FF"/>
                </a:solidFill>
              </a:rPr>
              <a:t>googoo</a:t>
            </a:r>
            <a:r>
              <a:rPr lang="en-US" sz="1500" dirty="0">
                <a:solidFill>
                  <a:srgbClr val="0000FF"/>
                </a:solidFill>
              </a:rPr>
              <a:t> doodle </a:t>
            </a:r>
            <a:r>
              <a:rPr lang="en-US" sz="1500" dirty="0" smtClean="0"/>
              <a:t>game</a:t>
            </a:r>
          </a:p>
          <a:p>
            <a:pPr lvl="1"/>
            <a:r>
              <a:rPr lang="en-US" sz="1700" dirty="0" smtClean="0"/>
              <a:t>Aquino investigated, never charged. </a:t>
            </a:r>
            <a:r>
              <a:rPr lang="en-US" sz="1500" dirty="0" smtClean="0">
                <a:solidFill>
                  <a:srgbClr val="0000FF"/>
                </a:solidFill>
              </a:rPr>
              <a:t>Titled by Army; lost appeal to remove Titling</a:t>
            </a:r>
            <a:endParaRPr lang="en-US" sz="1500" dirty="0">
              <a:solidFill>
                <a:srgbClr val="0000FF"/>
              </a:solidFill>
            </a:endParaRPr>
          </a:p>
          <a:p>
            <a:pPr lvl="1"/>
            <a:r>
              <a:rPr lang="en-US" sz="1700" dirty="0" smtClean="0"/>
              <a:t>Spread to </a:t>
            </a:r>
            <a:r>
              <a:rPr lang="en-US" sz="1700" dirty="0">
                <a:solidFill>
                  <a:srgbClr val="0000FF"/>
                </a:solidFill>
              </a:rPr>
              <a:t>West Point</a:t>
            </a:r>
            <a:r>
              <a:rPr lang="en-US" sz="1700" dirty="0"/>
              <a:t>, Fort Dix, Fort Bragg, Panama, Germany, </a:t>
            </a:r>
            <a:r>
              <a:rPr lang="en-US" sz="1500" dirty="0">
                <a:solidFill>
                  <a:srgbClr val="0000FF"/>
                </a:solidFill>
              </a:rPr>
              <a:t>15+ other military schools</a:t>
            </a:r>
          </a:p>
          <a:p>
            <a:pPr lvl="1"/>
            <a:r>
              <a:rPr lang="en-US" sz="1700" dirty="0"/>
              <a:t>Lt Col. Aquino left </a:t>
            </a:r>
            <a:r>
              <a:rPr lang="en-US" sz="1700" dirty="0" smtClean="0"/>
              <a:t>SF </a:t>
            </a:r>
            <a:r>
              <a:rPr lang="en-US" sz="1500" dirty="0">
                <a:solidFill>
                  <a:srgbClr val="0000FF"/>
                </a:solidFill>
              </a:rPr>
              <a:t>moved to Army Personnel Center St Louis (88), Space Intelligence (90)</a:t>
            </a:r>
          </a:p>
          <a:p>
            <a:pPr lvl="1"/>
            <a:r>
              <a:rPr lang="en-US" sz="1700" dirty="0" smtClean="0"/>
              <a:t>Denounced accusations </a:t>
            </a:r>
            <a:r>
              <a:rPr lang="en-US" sz="1700" dirty="0"/>
              <a:t>as financial scam, wrote a book defending himself; </a:t>
            </a:r>
            <a:r>
              <a:rPr lang="en-US" sz="1700" dirty="0" smtClean="0"/>
              <a:t>continued </a:t>
            </a:r>
            <a:r>
              <a:rPr lang="en-US" sz="1700" dirty="0"/>
              <a:t>career, Army sent to multiple colleges; </a:t>
            </a:r>
            <a:r>
              <a:rPr lang="en-US" sz="1700" dirty="0">
                <a:solidFill>
                  <a:srgbClr val="0000FF"/>
                </a:solidFill>
              </a:rPr>
              <a:t>merit award </a:t>
            </a:r>
            <a:r>
              <a:rPr lang="en-US" sz="1700" dirty="0"/>
              <a:t>for service 84-94; retired 06</a:t>
            </a:r>
          </a:p>
          <a:p>
            <a:endParaRPr lang="en-US" dirty="0"/>
          </a:p>
        </p:txBody>
      </p:sp>
      <p:pic>
        <p:nvPicPr>
          <p:cNvPr id="4" name="Picture 3" descr="aquino rachane dog cr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12172"/>
            <a:ext cx="1524000" cy="1880973"/>
          </a:xfrm>
          <a:prstGeom prst="rect">
            <a:avLst/>
          </a:prstGeom>
        </p:spPr>
      </p:pic>
      <p:pic>
        <p:nvPicPr>
          <p:cNvPr id="6" name="Picture 5" descr="lilith aquino sword grave wf52439dd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3247810"/>
            <a:ext cx="1524000" cy="1063083"/>
          </a:xfrm>
          <a:prstGeom prst="rect">
            <a:avLst/>
          </a:prstGeom>
        </p:spPr>
      </p:pic>
      <p:pic>
        <p:nvPicPr>
          <p:cNvPr id="7" name="Picture 6"/>
          <p:cNvPicPr/>
          <p:nvPr/>
        </p:nvPicPr>
        <p:blipFill>
          <a:blip r:embed="rId6">
            <a:extLst>
              <a:ext uri="{28A0092B-C50C-407E-A947-70E740481C1C}">
                <a14:useLocalDpi xmlns:a14="http://schemas.microsoft.com/office/drawing/2010/main" val="0"/>
              </a:ext>
            </a:extLst>
          </a:blip>
          <a:stretch>
            <a:fillRect/>
          </a:stretch>
        </p:blipFill>
        <p:spPr>
          <a:xfrm>
            <a:off x="7634602" y="4310893"/>
            <a:ext cx="1524000" cy="1224969"/>
          </a:xfrm>
          <a:prstGeom prst="rect">
            <a:avLst/>
          </a:prstGeom>
        </p:spPr>
      </p:pic>
      <p:pic>
        <p:nvPicPr>
          <p:cNvPr id="5" name="Picture 4"/>
          <p:cNvPicPr>
            <a:picLocks noChangeAspect="1"/>
          </p:cNvPicPr>
          <p:nvPr/>
        </p:nvPicPr>
        <p:blipFill>
          <a:blip r:embed="rId7"/>
          <a:stretch>
            <a:fillRect/>
          </a:stretch>
        </p:blipFill>
        <p:spPr>
          <a:xfrm>
            <a:off x="7424719" y="5535862"/>
            <a:ext cx="1719281" cy="1322137"/>
          </a:xfrm>
          <a:prstGeom prst="rect">
            <a:avLst/>
          </a:prstGeom>
        </p:spPr>
      </p:pic>
      <p:sp>
        <p:nvSpPr>
          <p:cNvPr id="11" name="Rectangle 10"/>
          <p:cNvSpPr/>
          <p:nvPr/>
        </p:nvSpPr>
        <p:spPr>
          <a:xfrm>
            <a:off x="7634602" y="6687814"/>
            <a:ext cx="4572000" cy="509705"/>
          </a:xfrm>
          <a:prstGeom prst="rect">
            <a:avLst/>
          </a:prstGeom>
        </p:spPr>
        <p:txBody>
          <a:bodyPr lIns="91416" tIns="45709" rIns="91416" bIns="45709">
            <a:spAutoFit/>
          </a:bodyPr>
          <a:lstStyle/>
          <a:p>
            <a:r>
              <a:rPr lang="en-US" sz="800" dirty="0">
                <a:solidFill>
                  <a:srgbClr val="FFFF00"/>
                </a:solidFill>
              </a:rPr>
              <a:t>Image: </a:t>
            </a:r>
            <a:r>
              <a:rPr lang="en-US" sz="800" dirty="0" err="1" smtClean="0">
                <a:solidFill>
                  <a:srgbClr val="FFFF00"/>
                </a:solidFill>
              </a:rPr>
              <a:t>mindcontrolblackassassins</a:t>
            </a:r>
            <a:endParaRPr lang="en-US" sz="800" dirty="0">
              <a:solidFill>
                <a:srgbClr val="FFFF00"/>
              </a:solidFill>
            </a:endParaRPr>
          </a:p>
          <a:p>
            <a:endParaRPr lang="en-US" i="1" dirty="0"/>
          </a:p>
        </p:txBody>
      </p:sp>
    </p:spTree>
    <p:extLst>
      <p:ext uri="{BB962C8B-B14F-4D97-AF65-F5344CB8AC3E}">
        <p14:creationId xmlns:p14="http://schemas.microsoft.com/office/powerpoint/2010/main" val="30724374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6-07-13 11.39.5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82233" cy="6858000"/>
          </a:xfrm>
          <a:prstGeom prst="rect">
            <a:avLst/>
          </a:prstGeom>
        </p:spPr>
      </p:pic>
      <p:pic>
        <p:nvPicPr>
          <p:cNvPr id="3" name="Picture 2" descr="Screenshot 2016-07-13 11.47.3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199" y="1832254"/>
            <a:ext cx="2160802" cy="5025747"/>
          </a:xfrm>
          <a:prstGeom prst="rect">
            <a:avLst/>
          </a:prstGeom>
        </p:spPr>
      </p:pic>
      <p:pic>
        <p:nvPicPr>
          <p:cNvPr id="4" name="Picture 3" descr="aquino letters patent L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8993" y="-67732"/>
            <a:ext cx="2157966" cy="1899986"/>
          </a:xfrm>
          <a:prstGeom prst="rect">
            <a:avLst/>
          </a:prstGeom>
        </p:spPr>
      </p:pic>
    </p:spTree>
    <p:extLst>
      <p:ext uri="{BB962C8B-B14F-4D97-AF65-F5344CB8AC3E}">
        <p14:creationId xmlns:p14="http://schemas.microsoft.com/office/powerpoint/2010/main" val="29787981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quino meritorious service med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869018"/>
            <a:ext cx="5067717" cy="3912180"/>
          </a:xfrm>
          <a:prstGeom prst="rect">
            <a:avLst/>
          </a:prstGeom>
        </p:spPr>
      </p:pic>
      <p:pic>
        <p:nvPicPr>
          <p:cNvPr id="4" name="Picture 3" descr="Screenshot 2016-07-13 11.5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428" y="2717800"/>
            <a:ext cx="4714089" cy="4140200"/>
          </a:xfrm>
          <a:prstGeom prst="rect">
            <a:avLst/>
          </a:prstGeom>
        </p:spPr>
      </p:pic>
      <p:pic>
        <p:nvPicPr>
          <p:cNvPr id="5" name="Picture 4" descr="Screenshot 2016-07-13 11.51.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2133"/>
            <a:ext cx="4468428" cy="5875867"/>
          </a:xfrm>
          <a:prstGeom prst="rect">
            <a:avLst/>
          </a:prstGeom>
        </p:spPr>
      </p:pic>
      <p:cxnSp>
        <p:nvCxnSpPr>
          <p:cNvPr id="8" name="Straight Connector 7"/>
          <p:cNvCxnSpPr/>
          <p:nvPr/>
        </p:nvCxnSpPr>
        <p:spPr>
          <a:xfrm>
            <a:off x="6146800" y="1490133"/>
            <a:ext cx="1862667" cy="0"/>
          </a:xfrm>
          <a:prstGeom prst="line">
            <a:avLst/>
          </a:prstGeom>
          <a:ln w="254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0" y="1955"/>
            <a:ext cx="9144000" cy="839471"/>
          </a:xfrm>
        </p:spPr>
        <p:txBody>
          <a:bodyPr/>
          <a:lstStyle/>
          <a:p>
            <a:r>
              <a:rPr lang="en-US" dirty="0" smtClean="0"/>
              <a:t>Highly Decorated</a:t>
            </a:r>
            <a:endParaRPr lang="en-US" dirty="0"/>
          </a:p>
        </p:txBody>
      </p:sp>
    </p:spTree>
    <p:extLst>
      <p:ext uri="{BB962C8B-B14F-4D97-AF65-F5344CB8AC3E}">
        <p14:creationId xmlns:p14="http://schemas.microsoft.com/office/powerpoint/2010/main" val="11199288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12-10 21.35.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974" y="2553470"/>
            <a:ext cx="1749026" cy="2040838"/>
          </a:xfrm>
          <a:prstGeom prst="rect">
            <a:avLst/>
          </a:prstGeom>
        </p:spPr>
      </p:pic>
      <p:pic>
        <p:nvPicPr>
          <p:cNvPr id="7" name="Picture 6" descr="aquino kilt mason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438" y="4554247"/>
            <a:ext cx="1726562" cy="2303754"/>
          </a:xfrm>
          <a:prstGeom prst="rect">
            <a:avLst/>
          </a:prstGeom>
        </p:spPr>
      </p:pic>
      <p:pic>
        <p:nvPicPr>
          <p:cNvPr id="6" name="Picture 5" descr="aquino medals one like BR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2022" y="4556038"/>
            <a:ext cx="2301965" cy="2301965"/>
          </a:xfrm>
          <a:prstGeom prst="rect">
            <a:avLst/>
          </a:prstGeom>
        </p:spPr>
      </p:pic>
      <p:pic>
        <p:nvPicPr>
          <p:cNvPr id="3" name="Picture 2" descr="ur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01" y="2732245"/>
            <a:ext cx="847353" cy="1342340"/>
          </a:xfrm>
          <a:prstGeom prst="rect">
            <a:avLst/>
          </a:prstGeom>
        </p:spPr>
      </p:pic>
      <p:pic>
        <p:nvPicPr>
          <p:cNvPr id="8" name="Picture 7" descr="crowley article 1939 nina-hammett-aleister-crowle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6434" y="-14444"/>
            <a:ext cx="1968500" cy="2581941"/>
          </a:xfrm>
          <a:prstGeom prst="rect">
            <a:avLst/>
          </a:prstGeom>
        </p:spPr>
      </p:pic>
      <p:pic>
        <p:nvPicPr>
          <p:cNvPr id="5" name="Picture 4" descr="button_aquino-devil-worshiper.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4556036"/>
            <a:ext cx="5142021" cy="2333624"/>
          </a:xfrm>
          <a:prstGeom prst="rect">
            <a:avLst/>
          </a:prstGeom>
        </p:spPr>
      </p:pic>
      <p:sp>
        <p:nvSpPr>
          <p:cNvPr id="10" name="TextBox 9"/>
          <p:cNvSpPr txBox="1"/>
          <p:nvPr/>
        </p:nvSpPr>
        <p:spPr>
          <a:xfrm>
            <a:off x="95250" y="1203509"/>
            <a:ext cx="7171184" cy="3242289"/>
          </a:xfrm>
          <a:prstGeom prst="rect">
            <a:avLst/>
          </a:prstGeom>
          <a:noFill/>
        </p:spPr>
        <p:txBody>
          <a:bodyPr wrap="square" lIns="91416" tIns="45709" rIns="91416" bIns="45709" rtlCol="0">
            <a:spAutoFit/>
          </a:bodyPr>
          <a:lstStyle/>
          <a:p>
            <a:r>
              <a:rPr lang="en-US" i="1" dirty="0" smtClean="0"/>
              <a:t>It was to the mantle of </a:t>
            </a:r>
            <a:r>
              <a:rPr lang="en-US" i="1" dirty="0" err="1" smtClean="0"/>
              <a:t>Aleister</a:t>
            </a:r>
            <a:r>
              <a:rPr lang="en-US" i="1" dirty="0" smtClean="0"/>
              <a:t> Crowley that Michael Aquino seemed to aspire. While </a:t>
            </a:r>
            <a:r>
              <a:rPr lang="en-US" i="1" dirty="0" err="1" smtClean="0"/>
              <a:t>LaVey</a:t>
            </a:r>
            <a:r>
              <a:rPr lang="en-US" i="1" dirty="0" smtClean="0"/>
              <a:t> used some of Crowley’s concepts and materials as they suited him, Aquino took Crowley and his “gospel” quite seriously. In fact, Aquino saw his mission as:</a:t>
            </a:r>
          </a:p>
          <a:p>
            <a:endParaRPr lang="en-US" i="1" dirty="0">
              <a:latin typeface="Arial"/>
              <a:cs typeface="Arial"/>
            </a:endParaRPr>
          </a:p>
          <a:p>
            <a:pPr lvl="2"/>
            <a:r>
              <a:rPr lang="en-US" dirty="0" smtClean="0">
                <a:latin typeface="Arial"/>
                <a:cs typeface="Arial"/>
              </a:rPr>
              <a:t>“</a:t>
            </a:r>
            <a:r>
              <a:rPr lang="is-IS" dirty="0" smtClean="0">
                <a:latin typeface="Arial"/>
                <a:cs typeface="Arial"/>
              </a:rPr>
              <a:t>…to destroy the influence of conventional religion in human affairs...not so much that we want everyone to be converted to Satanism as an institutional religion, but that we want to unravel the web of fear and superstition that has perpetuated all formal beliefs. Satanism should not be just another religion. </a:t>
            </a:r>
            <a:r>
              <a:rPr lang="is-IS" dirty="0" smtClean="0">
                <a:solidFill>
                  <a:srgbClr val="0000FF"/>
                </a:solidFill>
                <a:latin typeface="Arial"/>
                <a:cs typeface="Arial"/>
              </a:rPr>
              <a:t>It should be an unreligion</a:t>
            </a:r>
            <a:r>
              <a:rPr lang="is-IS" dirty="0" smtClean="0">
                <a:latin typeface="Arial"/>
                <a:cs typeface="Arial"/>
              </a:rPr>
              <a:t>.”</a:t>
            </a:r>
            <a:r>
              <a:rPr lang="is-IS" dirty="0" smtClean="0"/>
              <a:t> </a:t>
            </a:r>
            <a:r>
              <a:rPr lang="is-IS" sz="1400" dirty="0"/>
              <a:t>(1971)</a:t>
            </a:r>
            <a:endParaRPr lang="en-US" sz="1400" dirty="0"/>
          </a:p>
        </p:txBody>
      </p:sp>
      <p:sp>
        <p:nvSpPr>
          <p:cNvPr id="11" name="Title 1"/>
          <p:cNvSpPr>
            <a:spLocks noGrp="1"/>
          </p:cNvSpPr>
          <p:nvPr>
            <p:ph type="title"/>
          </p:nvPr>
        </p:nvSpPr>
        <p:spPr>
          <a:xfrm>
            <a:off x="-32083" y="-14446"/>
            <a:ext cx="7620000" cy="943644"/>
          </a:xfrm>
        </p:spPr>
        <p:txBody>
          <a:bodyPr/>
          <a:lstStyle/>
          <a:p>
            <a:r>
              <a:rPr lang="en-US" dirty="0" smtClean="0"/>
              <a:t>Passing the Satanic Baton</a:t>
            </a:r>
            <a:endParaRPr lang="en-US" dirty="0"/>
          </a:p>
        </p:txBody>
      </p:sp>
      <p:sp>
        <p:nvSpPr>
          <p:cNvPr id="12" name="TextBox 11"/>
          <p:cNvSpPr txBox="1"/>
          <p:nvPr/>
        </p:nvSpPr>
        <p:spPr>
          <a:xfrm>
            <a:off x="-32081" y="4431031"/>
            <a:ext cx="4381501" cy="223622"/>
          </a:xfrm>
          <a:prstGeom prst="rect">
            <a:avLst/>
          </a:prstGeom>
          <a:noFill/>
        </p:spPr>
        <p:txBody>
          <a:bodyPr wrap="square" lIns="91416" tIns="45709" rIns="91416" bIns="45709" rtlCol="0">
            <a:spAutoFit/>
          </a:bodyPr>
          <a:lstStyle/>
          <a:p>
            <a:r>
              <a:rPr lang="en-US" sz="800" dirty="0"/>
              <a:t>Image: the National Enquirer</a:t>
            </a:r>
          </a:p>
        </p:txBody>
      </p:sp>
      <p:sp>
        <p:nvSpPr>
          <p:cNvPr id="13" name="TextBox 12"/>
          <p:cNvSpPr txBox="1"/>
          <p:nvPr/>
        </p:nvSpPr>
        <p:spPr>
          <a:xfrm>
            <a:off x="7394976" y="4538753"/>
            <a:ext cx="4381501" cy="223622"/>
          </a:xfrm>
          <a:prstGeom prst="rect">
            <a:avLst/>
          </a:prstGeom>
          <a:noFill/>
        </p:spPr>
        <p:txBody>
          <a:bodyPr wrap="square" lIns="91416" tIns="45709" rIns="91416" bIns="45709" rtlCol="0">
            <a:spAutoFit/>
          </a:bodyPr>
          <a:lstStyle/>
          <a:p>
            <a:r>
              <a:rPr lang="en-US" sz="800" dirty="0"/>
              <a:t>Image: </a:t>
            </a:r>
            <a:r>
              <a:rPr lang="en-US" sz="800" dirty="0" err="1"/>
              <a:t>abovetopsecret</a:t>
            </a:r>
            <a:endParaRPr lang="en-US" sz="800" dirty="0"/>
          </a:p>
        </p:txBody>
      </p:sp>
      <p:sp>
        <p:nvSpPr>
          <p:cNvPr id="16" name="TextBox 15"/>
          <p:cNvSpPr txBox="1"/>
          <p:nvPr/>
        </p:nvSpPr>
        <p:spPr>
          <a:xfrm>
            <a:off x="6732458" y="4538753"/>
            <a:ext cx="711528" cy="223622"/>
          </a:xfrm>
          <a:prstGeom prst="rect">
            <a:avLst/>
          </a:prstGeom>
          <a:noFill/>
        </p:spPr>
        <p:txBody>
          <a:bodyPr wrap="square" lIns="91416" tIns="45709" rIns="91416" bIns="45709" rtlCol="0">
            <a:spAutoFit/>
          </a:bodyPr>
          <a:lstStyle/>
          <a:p>
            <a:r>
              <a:rPr lang="en-US" sz="800" dirty="0"/>
              <a:t>Image: </a:t>
            </a:r>
            <a:r>
              <a:rPr lang="en-US" sz="800" dirty="0" err="1"/>
              <a:t>wikia</a:t>
            </a:r>
            <a:endParaRPr lang="en-US" sz="800" dirty="0"/>
          </a:p>
        </p:txBody>
      </p:sp>
      <p:cxnSp>
        <p:nvCxnSpPr>
          <p:cNvPr id="14" name="Straight Arrow Connector 13"/>
          <p:cNvCxnSpPr/>
          <p:nvPr/>
        </p:nvCxnSpPr>
        <p:spPr>
          <a:xfrm>
            <a:off x="5889039" y="6733353"/>
            <a:ext cx="425685"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crowley de arte magica.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6971" y="-14444"/>
            <a:ext cx="738003" cy="1157444"/>
          </a:xfrm>
          <a:prstGeom prst="rect">
            <a:avLst/>
          </a:prstGeom>
        </p:spPr>
      </p:pic>
    </p:spTree>
    <p:extLst>
      <p:ext uri="{BB962C8B-B14F-4D97-AF65-F5344CB8AC3E}">
        <p14:creationId xmlns:p14="http://schemas.microsoft.com/office/powerpoint/2010/main" val="17299819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29106"/>
            <a:ext cx="8009468" cy="732894"/>
          </a:xfrm>
        </p:spPr>
        <p:txBody>
          <a:bodyPr/>
          <a:lstStyle/>
          <a:p>
            <a:r>
              <a:rPr lang="en-US" dirty="0" smtClean="0"/>
              <a:t>The Temple of Set</a:t>
            </a:r>
            <a:endParaRPr lang="en-US" sz="1600" dirty="0"/>
          </a:p>
        </p:txBody>
      </p:sp>
      <p:sp>
        <p:nvSpPr>
          <p:cNvPr id="3" name="Content Placeholder 2"/>
          <p:cNvSpPr>
            <a:spLocks noGrp="1"/>
          </p:cNvSpPr>
          <p:nvPr>
            <p:ph idx="1"/>
          </p:nvPr>
        </p:nvSpPr>
        <p:spPr>
          <a:xfrm>
            <a:off x="0" y="770467"/>
            <a:ext cx="7620000" cy="6019800"/>
          </a:xfrm>
        </p:spPr>
        <p:txBody>
          <a:bodyPr>
            <a:normAutofit fontScale="70000" lnSpcReduction="20000"/>
          </a:bodyPr>
          <a:lstStyle/>
          <a:p>
            <a:pPr marL="114272" indent="0">
              <a:buNone/>
            </a:pPr>
            <a:r>
              <a:rPr lang="en-US" i="1" dirty="0" smtClean="0">
                <a:latin typeface="Arial"/>
                <a:cs typeface="Arial"/>
              </a:rPr>
              <a:t>“The </a:t>
            </a:r>
            <a:r>
              <a:rPr lang="en-US" i="1" dirty="0">
                <a:latin typeface="Arial"/>
                <a:cs typeface="Arial"/>
              </a:rPr>
              <a:t>U.S. </a:t>
            </a:r>
            <a:r>
              <a:rPr lang="en-US" i="1" dirty="0">
                <a:solidFill>
                  <a:srgbClr val="0000FF"/>
                </a:solidFill>
                <a:latin typeface="Arial"/>
                <a:cs typeface="Arial"/>
              </a:rPr>
              <a:t>military was heavily represented at the Temple</a:t>
            </a:r>
            <a:r>
              <a:rPr lang="en-US" i="1" dirty="0">
                <a:latin typeface="Arial"/>
                <a:cs typeface="Arial"/>
              </a:rPr>
              <a:t>. William Butch, Aquino’s brother-in-law, a former Pittsburgh police officer, was a naval reservist. Bruce </a:t>
            </a:r>
            <a:r>
              <a:rPr lang="en-US" i="1" dirty="0" err="1">
                <a:latin typeface="Arial"/>
                <a:cs typeface="Arial"/>
              </a:rPr>
              <a:t>Bibee</a:t>
            </a:r>
            <a:r>
              <a:rPr lang="en-US" i="1" dirty="0">
                <a:latin typeface="Arial"/>
                <a:cs typeface="Arial"/>
              </a:rPr>
              <a:t>, a former captain in Aquino’s </a:t>
            </a:r>
            <a:r>
              <a:rPr lang="en-US" i="1" dirty="0" err="1">
                <a:latin typeface="Arial"/>
                <a:cs typeface="Arial"/>
              </a:rPr>
              <a:t>psyop</a:t>
            </a:r>
            <a:r>
              <a:rPr lang="en-US" i="1" dirty="0">
                <a:latin typeface="Arial"/>
                <a:cs typeface="Arial"/>
              </a:rPr>
              <a:t> unit in San Pedro, enlisted in the Temple. Captain Willie Browning was a military intelligence officer. </a:t>
            </a:r>
            <a:r>
              <a:rPr lang="en-US" i="1" dirty="0" err="1">
                <a:latin typeface="Arial"/>
                <a:cs typeface="Arial"/>
              </a:rPr>
              <a:t>Setian</a:t>
            </a:r>
            <a:r>
              <a:rPr lang="en-US" i="1" dirty="0">
                <a:latin typeface="Arial"/>
                <a:cs typeface="Arial"/>
              </a:rPr>
              <a:t> Dennis K. Mann was a reserve Army major in the intelligence </a:t>
            </a:r>
            <a:r>
              <a:rPr lang="en-US" i="1" dirty="0" smtClean="0">
                <a:latin typeface="Arial"/>
                <a:cs typeface="Arial"/>
              </a:rPr>
              <a:t>field</a:t>
            </a:r>
            <a:r>
              <a:rPr lang="en-US" i="1" dirty="0">
                <a:latin typeface="Arial"/>
                <a:cs typeface="Arial"/>
              </a:rPr>
              <a:t>.</a:t>
            </a:r>
            <a:r>
              <a:rPr lang="en-US" i="1" dirty="0" smtClean="0">
                <a:latin typeface="Arial"/>
                <a:cs typeface="Arial"/>
              </a:rPr>
              <a:t> </a:t>
            </a:r>
            <a:r>
              <a:rPr lang="en-US" i="1" dirty="0">
                <a:latin typeface="Arial"/>
                <a:cs typeface="Arial"/>
              </a:rPr>
              <a:t>An Army CID investigative report filed with the San Francisco Police Department notes that an informal check of official records revealed that Mann and Browning were "</a:t>
            </a:r>
            <a:r>
              <a:rPr lang="en-US" i="1" dirty="0">
                <a:solidFill>
                  <a:srgbClr val="0000FF"/>
                </a:solidFill>
                <a:latin typeface="Arial"/>
                <a:cs typeface="Arial"/>
              </a:rPr>
              <a:t>Captains, Military Intelligence</a:t>
            </a:r>
            <a:r>
              <a:rPr lang="en-US" i="1" dirty="0" smtClean="0">
                <a:latin typeface="Arial"/>
                <a:cs typeface="Arial"/>
              </a:rPr>
              <a:t>.” </a:t>
            </a:r>
            <a:r>
              <a:rPr lang="en-US" i="1" dirty="0">
                <a:latin typeface="Arial"/>
                <a:cs typeface="Arial"/>
              </a:rPr>
              <a:t>Black Ops. Aquino himself has served stints as a Green Beret, a liaison officer in NATO countries, and a consulting faculty member at the U.S. Army Command and General Staff</a:t>
            </a:r>
            <a:r>
              <a:rPr lang="en-US" i="1" dirty="0" smtClean="0">
                <a:latin typeface="Arial"/>
                <a:cs typeface="Arial"/>
              </a:rPr>
              <a:t>.</a:t>
            </a:r>
            <a:endParaRPr lang="en-US" i="1" dirty="0">
              <a:latin typeface="Arial"/>
              <a:cs typeface="Arial"/>
            </a:endParaRPr>
          </a:p>
          <a:p>
            <a:pPr marL="114272" indent="0">
              <a:buNone/>
            </a:pPr>
            <a:r>
              <a:rPr lang="en-US" i="1" dirty="0" smtClean="0">
                <a:latin typeface="Arial"/>
                <a:cs typeface="Arial"/>
              </a:rPr>
              <a:t/>
            </a:r>
            <a:br>
              <a:rPr lang="en-US" i="1" dirty="0" smtClean="0">
                <a:latin typeface="Arial"/>
                <a:cs typeface="Arial"/>
              </a:rPr>
            </a:br>
            <a:r>
              <a:rPr lang="en-US" i="1" dirty="0" smtClean="0">
                <a:latin typeface="Arial"/>
                <a:cs typeface="Arial"/>
              </a:rPr>
              <a:t>The promising young Satanist’s military function in Vietnam was </a:t>
            </a:r>
            <a:r>
              <a:rPr lang="en-US" i="1" dirty="0" smtClean="0">
                <a:solidFill>
                  <a:srgbClr val="0000FF"/>
                </a:solidFill>
                <a:latin typeface="Arial"/>
                <a:cs typeface="Arial"/>
              </a:rPr>
              <a:t>"human ecology"</a:t>
            </a:r>
            <a:r>
              <a:rPr lang="en-US" i="1" dirty="0" smtClean="0">
                <a:latin typeface="Arial"/>
                <a:cs typeface="Arial"/>
              </a:rPr>
              <a:t> – a CIA code-word for behavior modification and mind control. Major Jack Downing, a self-professed "Man in Black," recalls, "I was working alongside the CIA as a consultant in </a:t>
            </a:r>
            <a:r>
              <a:rPr lang="en-US" i="1" dirty="0" err="1" smtClean="0">
                <a:latin typeface="Arial"/>
                <a:cs typeface="Arial"/>
              </a:rPr>
              <a:t>psyops</a:t>
            </a:r>
            <a:r>
              <a:rPr lang="en-US" i="1" dirty="0" smtClean="0">
                <a:latin typeface="Arial"/>
                <a:cs typeface="Arial"/>
              </a:rPr>
              <a:t> and as a specialist in ‘human ecology.’ That's a phrase that connotes different things, depending on the context, from the wholesome to the not-so-wholesome. In the capacity for which I was employed, it </a:t>
            </a:r>
            <a:r>
              <a:rPr lang="en-US" i="1" dirty="0" smtClean="0">
                <a:solidFill>
                  <a:srgbClr val="0000FF"/>
                </a:solidFill>
                <a:latin typeface="Arial"/>
                <a:cs typeface="Arial"/>
              </a:rPr>
              <a:t>was a way of pinning down the psyche and behaviors </a:t>
            </a:r>
            <a:r>
              <a:rPr lang="en-US" i="1" dirty="0" smtClean="0">
                <a:latin typeface="Arial"/>
                <a:cs typeface="Arial"/>
              </a:rPr>
              <a:t>of human beings in differing environments or under various circumstances. It employed </a:t>
            </a:r>
            <a:r>
              <a:rPr lang="en-US" i="1" dirty="0" smtClean="0">
                <a:solidFill>
                  <a:srgbClr val="0000FF"/>
                </a:solidFill>
                <a:latin typeface="Arial"/>
                <a:cs typeface="Arial"/>
              </a:rPr>
              <a:t>the observational principles of anthropologists and psychologists alongside the more manipulative techniques of advertisers, social engineers and ‘golden age’ brainwashers</a:t>
            </a:r>
            <a:r>
              <a:rPr lang="en-US" i="1" dirty="0" smtClean="0">
                <a:latin typeface="Arial"/>
                <a:cs typeface="Arial"/>
              </a:rPr>
              <a:t>. It was, in retrospect, a very unorthodox and ethically questionable thing." Downing says "we brought the MK [mind control] projects into the war. The extreme circumstances of warfare gave us excellent opportunities to observe the ways certain mind control technologies might work."</a:t>
            </a:r>
            <a:br>
              <a:rPr lang="en-US" i="1" dirty="0" smtClean="0">
                <a:latin typeface="Arial"/>
                <a:cs typeface="Arial"/>
              </a:rPr>
            </a:br>
            <a:r>
              <a:rPr lang="en-US" i="1" dirty="0" smtClean="0">
                <a:latin typeface="Arial"/>
                <a:cs typeface="Arial"/>
              </a:rPr>
              <a:t/>
            </a:r>
            <a:br>
              <a:rPr lang="en-US" i="1" dirty="0" smtClean="0">
                <a:latin typeface="Arial"/>
                <a:cs typeface="Arial"/>
              </a:rPr>
            </a:br>
            <a:r>
              <a:rPr lang="en-US" i="1" dirty="0" smtClean="0">
                <a:latin typeface="Arial"/>
                <a:cs typeface="Arial"/>
              </a:rPr>
              <a:t>Downing was in Germany applying "some of the findings we got." He set up "some things" at Army bases stateside. "</a:t>
            </a:r>
            <a:r>
              <a:rPr lang="en-US" i="1" dirty="0" smtClean="0">
                <a:solidFill>
                  <a:srgbClr val="0000FF"/>
                </a:solidFill>
                <a:latin typeface="Arial"/>
                <a:cs typeface="Arial"/>
              </a:rPr>
              <a:t>At the time of my leaving, my role … as human ecology expert was taken up by another officer, a Michael Aquino</a:t>
            </a:r>
            <a:r>
              <a:rPr lang="en-US" i="1" dirty="0" smtClean="0">
                <a:latin typeface="Arial"/>
                <a:cs typeface="Arial"/>
              </a:rPr>
              <a:t>, who was trying out these [mind control] principles in the context of Anton </a:t>
            </a:r>
            <a:r>
              <a:rPr lang="en-US" i="1" dirty="0" err="1" smtClean="0">
                <a:latin typeface="Arial"/>
                <a:cs typeface="Arial"/>
              </a:rPr>
              <a:t>LaVey's</a:t>
            </a:r>
            <a:r>
              <a:rPr lang="en-US" i="1" dirty="0" smtClean="0">
                <a:latin typeface="Arial"/>
                <a:cs typeface="Arial"/>
              </a:rPr>
              <a:t> church” </a:t>
            </a:r>
          </a:p>
          <a:p>
            <a:pPr marL="114272" indent="0">
              <a:buNone/>
            </a:pPr>
            <a:r>
              <a:rPr lang="en-US" dirty="0"/>
              <a:t>	</a:t>
            </a:r>
            <a:r>
              <a:rPr lang="en-US" dirty="0" smtClean="0"/>
              <a:t>– Alex Constantine, </a:t>
            </a:r>
            <a:r>
              <a:rPr lang="en-US" i="1" dirty="0" smtClean="0"/>
              <a:t>Michael Aquino Revisited – Was He Guilty?</a:t>
            </a:r>
            <a:endParaRPr lang="en-US" i="1" dirty="0"/>
          </a:p>
        </p:txBody>
      </p:sp>
      <p:pic>
        <p:nvPicPr>
          <p:cNvPr id="4" name="Picture 3"/>
          <p:cNvPicPr>
            <a:picLocks noChangeAspect="1"/>
          </p:cNvPicPr>
          <p:nvPr/>
        </p:nvPicPr>
        <p:blipFill>
          <a:blip r:embed="rId3"/>
          <a:stretch>
            <a:fillRect/>
          </a:stretch>
        </p:blipFill>
        <p:spPr>
          <a:xfrm>
            <a:off x="7687733" y="-75669"/>
            <a:ext cx="1445951" cy="2235199"/>
          </a:xfrm>
          <a:prstGeom prst="rect">
            <a:avLst/>
          </a:prstGeom>
        </p:spPr>
      </p:pic>
      <p:pic>
        <p:nvPicPr>
          <p:cNvPr id="5" name="Picture 4"/>
          <p:cNvPicPr>
            <a:picLocks noChangeAspect="1"/>
          </p:cNvPicPr>
          <p:nvPr/>
        </p:nvPicPr>
        <p:blipFill>
          <a:blip r:embed="rId4"/>
          <a:stretch>
            <a:fillRect/>
          </a:stretch>
        </p:blipFill>
        <p:spPr>
          <a:xfrm>
            <a:off x="7687733" y="2159530"/>
            <a:ext cx="1456267" cy="1092200"/>
          </a:xfrm>
          <a:prstGeom prst="rect">
            <a:avLst/>
          </a:prstGeom>
        </p:spPr>
      </p:pic>
      <p:pic>
        <p:nvPicPr>
          <p:cNvPr id="6" name="Picture 5"/>
          <p:cNvPicPr>
            <a:picLocks noChangeAspect="1"/>
          </p:cNvPicPr>
          <p:nvPr/>
        </p:nvPicPr>
        <p:blipFill>
          <a:blip r:embed="rId5"/>
          <a:stretch>
            <a:fillRect/>
          </a:stretch>
        </p:blipFill>
        <p:spPr>
          <a:xfrm>
            <a:off x="7678917" y="3207279"/>
            <a:ext cx="1465083" cy="2194453"/>
          </a:xfrm>
          <a:prstGeom prst="rect">
            <a:avLst/>
          </a:prstGeom>
        </p:spPr>
      </p:pic>
      <p:pic>
        <p:nvPicPr>
          <p:cNvPr id="8" name="Picture 7"/>
          <p:cNvPicPr>
            <a:picLocks noChangeAspect="1"/>
          </p:cNvPicPr>
          <p:nvPr/>
        </p:nvPicPr>
        <p:blipFill>
          <a:blip r:embed="rId6"/>
          <a:stretch>
            <a:fillRect/>
          </a:stretch>
        </p:blipFill>
        <p:spPr>
          <a:xfrm>
            <a:off x="7687733" y="5401733"/>
            <a:ext cx="1456267" cy="1456267"/>
          </a:xfrm>
          <a:prstGeom prst="rect">
            <a:avLst/>
          </a:prstGeom>
        </p:spPr>
      </p:pic>
      <p:sp>
        <p:nvSpPr>
          <p:cNvPr id="7" name="TextBox 6"/>
          <p:cNvSpPr txBox="1"/>
          <p:nvPr/>
        </p:nvSpPr>
        <p:spPr>
          <a:xfrm>
            <a:off x="67733" y="6304914"/>
            <a:ext cx="7620000" cy="523220"/>
          </a:xfrm>
          <a:prstGeom prst="rect">
            <a:avLst/>
          </a:prstGeom>
          <a:noFill/>
        </p:spPr>
        <p:txBody>
          <a:bodyPr wrap="square" rtlCol="0">
            <a:spAutoFit/>
          </a:bodyPr>
          <a:lstStyle/>
          <a:p>
            <a:r>
              <a:rPr lang="en-US" sz="1400" dirty="0" smtClean="0"/>
              <a:t>Aquino founded the Temple of Set on a beach in Santa Barbara on the North Solstice, June 1975,</a:t>
            </a:r>
          </a:p>
          <a:p>
            <a:r>
              <a:rPr lang="en-US" sz="1400" dirty="0" smtClean="0"/>
              <a:t>He channeled the “Book of the Law” the same way Crowley obtained his book. </a:t>
            </a:r>
            <a:endParaRPr lang="en-US" sz="1400" dirty="0"/>
          </a:p>
        </p:txBody>
      </p:sp>
      <p:cxnSp>
        <p:nvCxnSpPr>
          <p:cNvPr id="10" name="Straight Arrow Connector 9"/>
          <p:cNvCxnSpPr/>
          <p:nvPr/>
        </p:nvCxnSpPr>
        <p:spPr>
          <a:xfrm flipH="1" flipV="1">
            <a:off x="8339667" y="2785533"/>
            <a:ext cx="643466" cy="25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8937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2" y="0"/>
            <a:ext cx="9025468" cy="838200"/>
          </a:xfrm>
        </p:spPr>
        <p:txBody>
          <a:bodyPr/>
          <a:lstStyle/>
          <a:p>
            <a:r>
              <a:rPr lang="en-US" dirty="0" smtClean="0"/>
              <a:t>Selfless Sacrifice for Self-Is-God</a:t>
            </a:r>
            <a:endParaRPr lang="en-US" dirty="0"/>
          </a:p>
        </p:txBody>
      </p:sp>
      <p:pic>
        <p:nvPicPr>
          <p:cNvPr id="4" name="Picture 3" descr="Screenshot 2016-04-20 10.32.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5027592"/>
          </a:xfrm>
          <a:prstGeom prst="rect">
            <a:avLst/>
          </a:prstGeom>
        </p:spPr>
      </p:pic>
      <p:pic>
        <p:nvPicPr>
          <p:cNvPr id="5" name="Picture 4"/>
          <p:cNvPicPr>
            <a:picLocks noChangeAspect="1"/>
          </p:cNvPicPr>
          <p:nvPr/>
        </p:nvPicPr>
        <p:blipFill>
          <a:blip r:embed="rId4"/>
          <a:stretch>
            <a:fillRect/>
          </a:stretch>
        </p:blipFill>
        <p:spPr>
          <a:xfrm>
            <a:off x="8161867" y="5588351"/>
            <a:ext cx="982133" cy="1269649"/>
          </a:xfrm>
          <a:prstGeom prst="rect">
            <a:avLst/>
          </a:prstGeom>
        </p:spPr>
      </p:pic>
      <p:sp>
        <p:nvSpPr>
          <p:cNvPr id="6" name="TextBox 5"/>
          <p:cNvSpPr txBox="1"/>
          <p:nvPr/>
        </p:nvSpPr>
        <p:spPr>
          <a:xfrm>
            <a:off x="321733" y="6011334"/>
            <a:ext cx="7670800" cy="738664"/>
          </a:xfrm>
          <a:prstGeom prst="rect">
            <a:avLst/>
          </a:prstGeom>
          <a:noFill/>
        </p:spPr>
        <p:txBody>
          <a:bodyPr wrap="square" rtlCol="0">
            <a:spAutoFit/>
          </a:bodyPr>
          <a:lstStyle/>
          <a:p>
            <a:r>
              <a:rPr lang="en-US" sz="1400" i="1" dirty="0" smtClean="0"/>
              <a:t>“At its most elemental level, “sacrifice” implies the giving up of something precious to oneself in return for some other benefit or favor. Human beings being the selfish creatures they are, it has always seemed preferable to give up something precious to others in order to obtain the expected benefit”.</a:t>
            </a:r>
            <a:endParaRPr lang="en-US" sz="1400" i="1" dirty="0"/>
          </a:p>
        </p:txBody>
      </p:sp>
      <p:cxnSp>
        <p:nvCxnSpPr>
          <p:cNvPr id="7" name="Straight Connector 6"/>
          <p:cNvCxnSpPr/>
          <p:nvPr/>
        </p:nvCxnSpPr>
        <p:spPr>
          <a:xfrm>
            <a:off x="0" y="5080000"/>
            <a:ext cx="5731933" cy="0"/>
          </a:xfrm>
          <a:prstGeom prst="line">
            <a:avLst/>
          </a:prstGeom>
          <a:ln w="254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687733" y="5325533"/>
            <a:ext cx="677334" cy="0"/>
          </a:xfrm>
          <a:prstGeom prst="line">
            <a:avLst/>
          </a:prstGeom>
          <a:ln w="254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9147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7620000" cy="650875"/>
          </a:xfrm>
        </p:spPr>
        <p:txBody>
          <a:bodyPr/>
          <a:lstStyle/>
          <a:p>
            <a:r>
              <a:rPr lang="en-US" dirty="0" err="1" smtClean="0"/>
              <a:t>MindWar</a:t>
            </a:r>
            <a:r>
              <a:rPr lang="en-US" dirty="0" smtClean="0"/>
              <a:t> </a:t>
            </a:r>
            <a:r>
              <a:rPr lang="en-US" sz="2000" dirty="0"/>
              <a:t>THE  PSYCHOLOGY OF VICTORY </a:t>
            </a:r>
          </a:p>
        </p:txBody>
      </p:sp>
      <p:sp>
        <p:nvSpPr>
          <p:cNvPr id="3" name="Content Placeholder 2"/>
          <p:cNvSpPr>
            <a:spLocks noGrp="1"/>
          </p:cNvSpPr>
          <p:nvPr>
            <p:ph idx="1"/>
          </p:nvPr>
        </p:nvSpPr>
        <p:spPr>
          <a:xfrm>
            <a:off x="-111124" y="693728"/>
            <a:ext cx="7121524" cy="5913094"/>
          </a:xfrm>
        </p:spPr>
        <p:txBody>
          <a:bodyPr>
            <a:noAutofit/>
          </a:bodyPr>
          <a:lstStyle/>
          <a:p>
            <a:pPr marL="114271" indent="0">
              <a:buNone/>
            </a:pPr>
            <a:r>
              <a:rPr lang="en-US" sz="1200" b="1" dirty="0" smtClean="0"/>
              <a:t>a </a:t>
            </a:r>
            <a:r>
              <a:rPr lang="en-US" sz="1200" b="1" dirty="0">
                <a:solidFill>
                  <a:srgbClr val="0000FF"/>
                </a:solidFill>
              </a:rPr>
              <a:t>permanent state of strategic psychological warfare against the populations of friend and foe </a:t>
            </a:r>
            <a:r>
              <a:rPr lang="en-US" sz="1200" b="1" dirty="0"/>
              <a:t>nations alike</a:t>
            </a:r>
            <a:br>
              <a:rPr lang="en-US" sz="1200" b="1" dirty="0"/>
            </a:br>
            <a:endParaRPr lang="en-US" sz="1200" b="1" dirty="0"/>
          </a:p>
          <a:p>
            <a:pPr marL="114271" indent="0">
              <a:buNone/>
            </a:pPr>
            <a:r>
              <a:rPr lang="en-US" sz="1200" dirty="0"/>
              <a:t>"On the premise that war is endemic to the human disposition, </a:t>
            </a:r>
            <a:r>
              <a:rPr lang="en-US" sz="1200" b="1" dirty="0" err="1"/>
              <a:t>MindWar</a:t>
            </a:r>
            <a:r>
              <a:rPr lang="en-US" sz="1200" dirty="0"/>
              <a:t> proposes to eliminate its killing and destruction by replacing it with a far more powerful kind of war - one which focuses on the human mind both individually and collectively. </a:t>
            </a:r>
            <a:r>
              <a:rPr lang="en-US" sz="1200" dirty="0">
                <a:solidFill>
                  <a:srgbClr val="0000FF"/>
                </a:solidFill>
              </a:rPr>
              <a:t>The persons and property of people are removed as targets, replaced by the divisive situations and problems originating in their consciousness</a:t>
            </a:r>
            <a:r>
              <a:rPr lang="en-US" sz="1200" dirty="0"/>
              <a:t>. These are then controlled, adjusted, and reformed to produce a harmonious and cooperative total environment. </a:t>
            </a:r>
            <a:br>
              <a:rPr lang="en-US" sz="1200" dirty="0"/>
            </a:br>
            <a:endParaRPr lang="en-US" sz="1200" dirty="0"/>
          </a:p>
          <a:p>
            <a:pPr marL="114271" indent="0">
              <a:buNone/>
            </a:pPr>
            <a:r>
              <a:rPr lang="en-US" sz="1200" dirty="0"/>
              <a:t>In its strategic context, </a:t>
            </a:r>
            <a:r>
              <a:rPr lang="en-US" sz="1200" dirty="0" err="1"/>
              <a:t>mindwar</a:t>
            </a:r>
            <a:r>
              <a:rPr lang="en-US" sz="1200" dirty="0"/>
              <a:t> must reach out to friends, enemies and neutrals alike across the globe ... through the media possessed by the United States which have the capabilities to reach virtually all people on the face of the Earth. These media are, of course, the electronic media—television and radio. </a:t>
            </a:r>
            <a:r>
              <a:rPr lang="en-US" sz="1200" dirty="0">
                <a:solidFill>
                  <a:srgbClr val="0000FF"/>
                </a:solidFill>
              </a:rPr>
              <a:t>State of the art developments</a:t>
            </a:r>
            <a:r>
              <a:rPr lang="en-US" sz="1200" dirty="0"/>
              <a:t> in satellite communication, video recording techniques, and laser and optical transmission of broadcasts </a:t>
            </a:r>
            <a:r>
              <a:rPr lang="en-US" sz="1200" dirty="0">
                <a:solidFill>
                  <a:srgbClr val="0000FF"/>
                </a:solidFill>
              </a:rPr>
              <a:t>make possible a penetration of the minds of the world</a:t>
            </a:r>
            <a:r>
              <a:rPr lang="is-IS" sz="1200" dirty="0"/>
              <a:t>…</a:t>
            </a:r>
            <a:endParaRPr lang="en-US" sz="1200" dirty="0"/>
          </a:p>
          <a:p>
            <a:pPr marL="114271" indent="0">
              <a:buNone/>
            </a:pPr>
            <a:endParaRPr lang="en-US" sz="1200" dirty="0"/>
          </a:p>
          <a:p>
            <a:pPr marL="114271" indent="0">
              <a:buNone/>
            </a:pPr>
            <a:r>
              <a:rPr lang="en-US" sz="1200" dirty="0"/>
              <a:t>The price for this solution is that, for the first time in practical history, the actual machinery of human thought is accessed, by </a:t>
            </a:r>
            <a:r>
              <a:rPr lang="en-US" sz="1200" dirty="0">
                <a:solidFill>
                  <a:srgbClr val="0000FF"/>
                </a:solidFill>
              </a:rPr>
              <a:t>the methodical application of science, psychology, and esoteric arts of antiquity</a:t>
            </a:r>
            <a:r>
              <a:rPr lang="en-US" sz="1200" dirty="0"/>
              <a:t>. </a:t>
            </a:r>
            <a:r>
              <a:rPr lang="en-US" sz="1200" dirty="0" err="1"/>
              <a:t>MindWar</a:t>
            </a:r>
            <a:r>
              <a:rPr lang="en-US" sz="1200" dirty="0"/>
              <a:t> assumes, as did the ancients, that the ultimate aspiration of mankind is to the Good. But, like the Manhattan Project which rashly opened an earlier genie's bottle, </a:t>
            </a:r>
            <a:r>
              <a:rPr lang="en-US" sz="1200" dirty="0" err="1"/>
              <a:t>MindWar</a:t>
            </a:r>
            <a:r>
              <a:rPr lang="en-US" sz="1200" dirty="0"/>
              <a:t> </a:t>
            </a:r>
            <a:r>
              <a:rPr lang="en-US" sz="1200" dirty="0">
                <a:solidFill>
                  <a:srgbClr val="0000FF"/>
                </a:solidFill>
              </a:rPr>
              <a:t>could be misused with even more ominous consequences. Devised to save humanity, it could also supersede it</a:t>
            </a:r>
            <a:r>
              <a:rPr lang="en-US" sz="1200" dirty="0"/>
              <a:t>. Hence this genie must be examined and evaluated while its bottle is still sealed. </a:t>
            </a:r>
            <a:br>
              <a:rPr lang="en-US" sz="1200" dirty="0"/>
            </a:br>
            <a:r>
              <a:rPr lang="en-US" sz="1200" dirty="0"/>
              <a:t/>
            </a:r>
            <a:br>
              <a:rPr lang="en-US" sz="1200" dirty="0"/>
            </a:br>
            <a:r>
              <a:rPr lang="en-US" sz="1200" dirty="0"/>
              <a:t>This book extrapolation and evolution of the original 1980 concept is not merely theoretical. It proposes "laboratory" implementation through the structural redesign of the U.S. Army’s three “Special Operations” branches: Psychological Operations, Special Forces, and Civil Affairs.”</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05541" y="0"/>
            <a:ext cx="2240316" cy="2888676"/>
          </a:xfrm>
          <a:prstGeom prst="rect">
            <a:avLst/>
          </a:prstGeom>
        </p:spPr>
      </p:pic>
      <p:pic>
        <p:nvPicPr>
          <p:cNvPr id="5" name="Picture 4"/>
          <p:cNvPicPr>
            <a:picLocks noChangeAspect="1"/>
          </p:cNvPicPr>
          <p:nvPr/>
        </p:nvPicPr>
        <p:blipFill>
          <a:blip r:embed="rId4"/>
          <a:stretch>
            <a:fillRect/>
          </a:stretch>
        </p:blipFill>
        <p:spPr>
          <a:xfrm>
            <a:off x="6903684" y="3650275"/>
            <a:ext cx="2240316" cy="1527488"/>
          </a:xfrm>
          <a:prstGeom prst="rect">
            <a:avLst/>
          </a:prstGeom>
        </p:spPr>
      </p:pic>
      <p:pic>
        <p:nvPicPr>
          <p:cNvPr id="6" name="Picture 5"/>
          <p:cNvPicPr>
            <a:picLocks noChangeAspect="1"/>
          </p:cNvPicPr>
          <p:nvPr/>
        </p:nvPicPr>
        <p:blipFill rotWithShape="1">
          <a:blip r:embed="rId5"/>
          <a:srcRect l="16045" r="18691"/>
          <a:stretch/>
        </p:blipFill>
        <p:spPr>
          <a:xfrm>
            <a:off x="6903684" y="1154956"/>
            <a:ext cx="2240280" cy="2574536"/>
          </a:xfrm>
          <a:prstGeom prst="rect">
            <a:avLst/>
          </a:prstGeom>
        </p:spPr>
      </p:pic>
      <p:pic>
        <p:nvPicPr>
          <p:cNvPr id="7" name="Picture 6"/>
          <p:cNvPicPr>
            <a:picLocks noChangeAspect="1"/>
          </p:cNvPicPr>
          <p:nvPr/>
        </p:nvPicPr>
        <p:blipFill>
          <a:blip r:embed="rId6"/>
          <a:stretch>
            <a:fillRect/>
          </a:stretch>
        </p:blipFill>
        <p:spPr>
          <a:xfrm>
            <a:off x="6903684" y="5177764"/>
            <a:ext cx="2240316" cy="1680237"/>
          </a:xfrm>
          <a:prstGeom prst="rect">
            <a:avLst/>
          </a:prstGeom>
        </p:spPr>
      </p:pic>
      <p:sp>
        <p:nvSpPr>
          <p:cNvPr id="8" name="Rectangle 7"/>
          <p:cNvSpPr/>
          <p:nvPr/>
        </p:nvSpPr>
        <p:spPr>
          <a:xfrm>
            <a:off x="262467" y="5602869"/>
            <a:ext cx="6903684" cy="738642"/>
          </a:xfrm>
          <a:prstGeom prst="rect">
            <a:avLst/>
          </a:prstGeom>
        </p:spPr>
        <p:txBody>
          <a:bodyPr wrap="square" lIns="91416" tIns="45709" rIns="91416" bIns="45709">
            <a:spAutoFit/>
          </a:bodyPr>
          <a:lstStyle/>
          <a:p>
            <a:r>
              <a:rPr lang="en-US" sz="1400" i="1" dirty="0"/>
              <a:t>“There are some purely natural conditions under which minds may become more or less receptive to ideas, and </a:t>
            </a:r>
            <a:r>
              <a:rPr lang="en-US" sz="1400" i="1" dirty="0" err="1"/>
              <a:t>MindWar</a:t>
            </a:r>
            <a:r>
              <a:rPr lang="en-US" sz="1400" i="1" dirty="0"/>
              <a:t> should take full advantage of such phenomena as atmospheric </a:t>
            </a:r>
            <a:r>
              <a:rPr lang="en-US" sz="1400" i="1" dirty="0">
                <a:solidFill>
                  <a:srgbClr val="0000FF"/>
                </a:solidFill>
              </a:rPr>
              <a:t>electromagnetic activity, air ionization, and extremely low frequency waves</a:t>
            </a:r>
            <a:r>
              <a:rPr lang="en-US" sz="1400" i="1" dirty="0"/>
              <a:t>”</a:t>
            </a:r>
          </a:p>
        </p:txBody>
      </p:sp>
      <p:sp>
        <p:nvSpPr>
          <p:cNvPr id="10" name="Rectangle 9"/>
          <p:cNvSpPr/>
          <p:nvPr/>
        </p:nvSpPr>
        <p:spPr>
          <a:xfrm>
            <a:off x="6859857" y="6680581"/>
            <a:ext cx="4572000" cy="509705"/>
          </a:xfrm>
          <a:prstGeom prst="rect">
            <a:avLst/>
          </a:prstGeom>
        </p:spPr>
        <p:txBody>
          <a:bodyPr lIns="91416" tIns="45709" rIns="91416" bIns="45709">
            <a:spAutoFit/>
          </a:bodyPr>
          <a:lstStyle/>
          <a:p>
            <a:r>
              <a:rPr lang="en-US" sz="800" dirty="0">
                <a:solidFill>
                  <a:srgbClr val="FFFF00"/>
                </a:solidFill>
              </a:rPr>
              <a:t>Image: YouTube</a:t>
            </a:r>
          </a:p>
          <a:p>
            <a:endParaRPr lang="en-US" i="1" dirty="0"/>
          </a:p>
        </p:txBody>
      </p:sp>
      <p:sp>
        <p:nvSpPr>
          <p:cNvPr id="11" name="Rectangle 10"/>
          <p:cNvSpPr/>
          <p:nvPr/>
        </p:nvSpPr>
        <p:spPr>
          <a:xfrm>
            <a:off x="6857964" y="4975349"/>
            <a:ext cx="4572000" cy="509705"/>
          </a:xfrm>
          <a:prstGeom prst="rect">
            <a:avLst/>
          </a:prstGeom>
        </p:spPr>
        <p:txBody>
          <a:bodyPr lIns="91416" tIns="45709" rIns="91416" bIns="45709">
            <a:spAutoFit/>
          </a:bodyPr>
          <a:lstStyle/>
          <a:p>
            <a:r>
              <a:rPr lang="en-US" sz="800" dirty="0">
                <a:solidFill>
                  <a:srgbClr val="FFFF00"/>
                </a:solidFill>
              </a:rPr>
              <a:t>Image: YouTube</a:t>
            </a:r>
          </a:p>
          <a:p>
            <a:endParaRPr lang="en-US" i="1" dirty="0"/>
          </a:p>
        </p:txBody>
      </p:sp>
      <p:sp>
        <p:nvSpPr>
          <p:cNvPr id="9" name="TextBox 8"/>
          <p:cNvSpPr txBox="1"/>
          <p:nvPr/>
        </p:nvSpPr>
        <p:spPr>
          <a:xfrm>
            <a:off x="0" y="6443133"/>
            <a:ext cx="6859857" cy="369332"/>
          </a:xfrm>
          <a:prstGeom prst="rect">
            <a:avLst/>
          </a:prstGeom>
          <a:noFill/>
        </p:spPr>
        <p:txBody>
          <a:bodyPr wrap="square" rtlCol="0">
            <a:spAutoFit/>
          </a:bodyPr>
          <a:lstStyle/>
          <a:p>
            <a:pPr algn="ctr"/>
            <a:r>
              <a:rPr lang="en-US" dirty="0" smtClean="0">
                <a:latin typeface="Phosphate Solid"/>
                <a:cs typeface="Phosphate Solid"/>
              </a:rPr>
              <a:t>FULL * SPECTRUM * DOMINANCE</a:t>
            </a:r>
            <a:endParaRPr lang="en-US" dirty="0">
              <a:latin typeface="Phosphate Solid"/>
              <a:cs typeface="Phosphate Solid"/>
            </a:endParaRPr>
          </a:p>
        </p:txBody>
      </p:sp>
    </p:spTree>
    <p:extLst>
      <p:ext uri="{BB962C8B-B14F-4D97-AF65-F5344CB8AC3E}">
        <p14:creationId xmlns:p14="http://schemas.microsoft.com/office/powerpoint/2010/main" val="12742309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9"/>
            <a:ext cx="7620000" cy="834494"/>
          </a:xfrm>
        </p:spPr>
        <p:txBody>
          <a:bodyPr/>
          <a:lstStyle/>
          <a:p>
            <a:r>
              <a:rPr lang="en-US" dirty="0" smtClean="0"/>
              <a:t>Temple of Set and A.I.</a:t>
            </a:r>
            <a:endParaRPr lang="en-US" dirty="0"/>
          </a:p>
        </p:txBody>
      </p:sp>
      <p:pic>
        <p:nvPicPr>
          <p:cNvPr id="5" name="Picture 4"/>
          <p:cNvPicPr>
            <a:picLocks noChangeAspect="1"/>
          </p:cNvPicPr>
          <p:nvPr/>
        </p:nvPicPr>
        <p:blipFill>
          <a:blip r:embed="rId3"/>
          <a:stretch>
            <a:fillRect/>
          </a:stretch>
        </p:blipFill>
        <p:spPr>
          <a:xfrm>
            <a:off x="5308600" y="0"/>
            <a:ext cx="3835400" cy="1808117"/>
          </a:xfrm>
          <a:prstGeom prst="rect">
            <a:avLst/>
          </a:prstGeom>
        </p:spPr>
      </p:pic>
      <p:sp>
        <p:nvSpPr>
          <p:cNvPr id="8" name="Rectangle 7"/>
          <p:cNvSpPr/>
          <p:nvPr/>
        </p:nvSpPr>
        <p:spPr>
          <a:xfrm>
            <a:off x="76200" y="2310346"/>
            <a:ext cx="8356600" cy="3693319"/>
          </a:xfrm>
          <a:prstGeom prst="rect">
            <a:avLst/>
          </a:prstGeom>
        </p:spPr>
        <p:txBody>
          <a:bodyPr wrap="square">
            <a:spAutoFit/>
          </a:bodyPr>
          <a:lstStyle/>
          <a:p>
            <a:r>
              <a:rPr lang="en-US" i="1" dirty="0"/>
              <a:t>Everyone knows that computers and computer science are continuing to mushroom, but few really know just how much and with what impact. The reality is astonishing in some ways and overblown in others. Industrialized civilizations of the planet are now so dependent upon computerized systems of commerce and communication </a:t>
            </a:r>
            <a:r>
              <a:rPr lang="en-US" i="1" dirty="0">
                <a:solidFill>
                  <a:srgbClr val="0000FF"/>
                </a:solidFill>
              </a:rPr>
              <a:t>that they are close to being "at the mercy" of the computer scientist</a:t>
            </a:r>
            <a:r>
              <a:rPr lang="en-US" i="1" dirty="0"/>
              <a:t>, whose responsibility it is to "make the things work" - and, incidentally, to set parameters for human enterprise by taking computer design in one direction or another. Obviously </a:t>
            </a:r>
            <a:r>
              <a:rPr lang="en-US" i="1" dirty="0">
                <a:solidFill>
                  <a:srgbClr val="0000FF"/>
                </a:solidFill>
              </a:rPr>
              <a:t>a computer-dominated society is </a:t>
            </a:r>
            <a:r>
              <a:rPr lang="en-US" i="1" dirty="0" err="1">
                <a:solidFill>
                  <a:srgbClr val="0000FF"/>
                </a:solidFill>
              </a:rPr>
              <a:t>hyperefficient</a:t>
            </a:r>
            <a:r>
              <a:rPr lang="en-US" i="1" dirty="0">
                <a:solidFill>
                  <a:srgbClr val="0000FF"/>
                </a:solidFill>
              </a:rPr>
              <a:t> in some ways, </a:t>
            </a:r>
            <a:r>
              <a:rPr lang="en-US" i="1" dirty="0" err="1">
                <a:solidFill>
                  <a:srgbClr val="0000FF"/>
                </a:solidFill>
              </a:rPr>
              <a:t>hypervulnerable</a:t>
            </a:r>
            <a:r>
              <a:rPr lang="en-US" i="1" dirty="0">
                <a:solidFill>
                  <a:srgbClr val="0000FF"/>
                </a:solidFill>
              </a:rPr>
              <a:t> in others</a:t>
            </a:r>
            <a:r>
              <a:rPr lang="en-US" i="1" dirty="0" smtClean="0"/>
              <a:t>.</a:t>
            </a:r>
            <a:br>
              <a:rPr lang="en-US" i="1" dirty="0" smtClean="0"/>
            </a:br>
            <a:endParaRPr lang="en-US" i="1" dirty="0"/>
          </a:p>
          <a:p>
            <a:r>
              <a:rPr lang="en-US" i="1" dirty="0"/>
              <a:t>At the very least the magician must know enough about the field so that he is sensitive to the ways in which it influences him - and </a:t>
            </a:r>
            <a:r>
              <a:rPr lang="en-US" i="1" dirty="0">
                <a:solidFill>
                  <a:srgbClr val="0000FF"/>
                </a:solidFill>
              </a:rPr>
              <a:t>the ways in which he may use it to influence </a:t>
            </a:r>
            <a:r>
              <a:rPr lang="en-US" i="1" dirty="0" smtClean="0">
                <a:solidFill>
                  <a:srgbClr val="0000FF"/>
                </a:solidFill>
              </a:rPr>
              <a:t>others</a:t>
            </a:r>
            <a:br>
              <a:rPr lang="en-US" i="1" dirty="0" smtClean="0">
                <a:solidFill>
                  <a:srgbClr val="0000FF"/>
                </a:solidFill>
              </a:rPr>
            </a:br>
            <a:r>
              <a:rPr lang="en-US" dirty="0" smtClean="0"/>
              <a:t>- Michael Aquino, The Crystal Tablet of Set, 1989</a:t>
            </a:r>
            <a:endParaRPr lang="en-US" dirty="0"/>
          </a:p>
        </p:txBody>
      </p:sp>
      <p:sp>
        <p:nvSpPr>
          <p:cNvPr id="3" name="Rectangle 2"/>
          <p:cNvSpPr/>
          <p:nvPr/>
        </p:nvSpPr>
        <p:spPr>
          <a:xfrm>
            <a:off x="6781800" y="6642556"/>
            <a:ext cx="2836334" cy="215444"/>
          </a:xfrm>
          <a:prstGeom prst="rect">
            <a:avLst/>
          </a:prstGeom>
        </p:spPr>
        <p:txBody>
          <a:bodyPr wrap="square">
            <a:spAutoFit/>
          </a:bodyPr>
          <a:lstStyle/>
          <a:p>
            <a:r>
              <a:rPr lang="en-US" sz="800" dirty="0" smtClean="0"/>
              <a:t>Image: </a:t>
            </a:r>
            <a:r>
              <a:rPr lang="en-US" sz="800" dirty="0" err="1" smtClean="0"/>
              <a:t>conspiracyarchive</a:t>
            </a:r>
            <a:endParaRPr lang="en-US" sz="800" dirty="0"/>
          </a:p>
        </p:txBody>
      </p:sp>
    </p:spTree>
    <p:extLst>
      <p:ext uri="{BB962C8B-B14F-4D97-AF65-F5344CB8AC3E}">
        <p14:creationId xmlns:p14="http://schemas.microsoft.com/office/powerpoint/2010/main" val="3405677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0867"/>
            <a:ext cx="9358489" cy="7018867"/>
          </a:xfrm>
          <a:prstGeom prst="rect">
            <a:avLst/>
          </a:prstGeom>
        </p:spPr>
      </p:pic>
      <p:sp>
        <p:nvSpPr>
          <p:cNvPr id="3" name="Rectangle 2"/>
          <p:cNvSpPr/>
          <p:nvPr/>
        </p:nvSpPr>
        <p:spPr>
          <a:xfrm>
            <a:off x="6781800" y="6642556"/>
            <a:ext cx="2836334" cy="215444"/>
          </a:xfrm>
          <a:prstGeom prst="rect">
            <a:avLst/>
          </a:prstGeom>
        </p:spPr>
        <p:txBody>
          <a:bodyPr wrap="square">
            <a:spAutoFit/>
          </a:bodyPr>
          <a:lstStyle/>
          <a:p>
            <a:r>
              <a:rPr lang="en-US" sz="800" dirty="0" smtClean="0"/>
              <a:t>Image: </a:t>
            </a:r>
            <a:r>
              <a:rPr lang="en-US" sz="800" dirty="0" err="1" smtClean="0"/>
              <a:t>conspiracyarchive</a:t>
            </a:r>
            <a:endParaRPr lang="en-US" sz="800" dirty="0"/>
          </a:p>
        </p:txBody>
      </p:sp>
    </p:spTree>
    <p:extLst>
      <p:ext uri="{BB962C8B-B14F-4D97-AF65-F5344CB8AC3E}">
        <p14:creationId xmlns:p14="http://schemas.microsoft.com/office/powerpoint/2010/main" val="196436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15593"/>
          <a:stretch/>
        </p:blipFill>
        <p:spPr>
          <a:xfrm>
            <a:off x="6416038" y="5029200"/>
            <a:ext cx="2743200" cy="1828800"/>
          </a:xfrm>
          <a:prstGeom prst="rect">
            <a:avLst/>
          </a:prstGeom>
        </p:spPr>
      </p:pic>
      <p:pic>
        <p:nvPicPr>
          <p:cNvPr id="6" name="Picture 5"/>
          <p:cNvPicPr>
            <a:picLocks noChangeAspect="1"/>
          </p:cNvPicPr>
          <p:nvPr/>
        </p:nvPicPr>
        <p:blipFill>
          <a:blip r:embed="rId4"/>
          <a:stretch>
            <a:fillRect/>
          </a:stretch>
        </p:blipFill>
        <p:spPr>
          <a:xfrm>
            <a:off x="4101426" y="5029200"/>
            <a:ext cx="2749907" cy="1828800"/>
          </a:xfrm>
          <a:prstGeom prst="rect">
            <a:avLst/>
          </a:prstGeom>
        </p:spPr>
      </p:pic>
      <p:sp>
        <p:nvSpPr>
          <p:cNvPr id="2" name="Title 1"/>
          <p:cNvSpPr>
            <a:spLocks noGrp="1"/>
          </p:cNvSpPr>
          <p:nvPr>
            <p:ph type="title"/>
          </p:nvPr>
        </p:nvSpPr>
        <p:spPr>
          <a:xfrm>
            <a:off x="0" y="1955"/>
            <a:ext cx="9144000" cy="839471"/>
          </a:xfrm>
        </p:spPr>
        <p:txBody>
          <a:bodyPr/>
          <a:lstStyle/>
          <a:p>
            <a:r>
              <a:rPr lang="en-US" dirty="0" smtClean="0"/>
              <a:t>Church of Satan &amp; </a:t>
            </a:r>
            <a:r>
              <a:rPr lang="en-US" dirty="0" err="1" smtClean="0"/>
              <a:t>Transhumanism</a:t>
            </a:r>
            <a:endParaRPr lang="en-US" dirty="0"/>
          </a:p>
        </p:txBody>
      </p:sp>
      <p:sp>
        <p:nvSpPr>
          <p:cNvPr id="4" name="Rectangle 3"/>
          <p:cNvSpPr/>
          <p:nvPr/>
        </p:nvSpPr>
        <p:spPr>
          <a:xfrm>
            <a:off x="36218" y="1016450"/>
            <a:ext cx="7969487" cy="3970296"/>
          </a:xfrm>
          <a:prstGeom prst="rect">
            <a:avLst/>
          </a:prstGeom>
        </p:spPr>
        <p:txBody>
          <a:bodyPr wrap="square" lIns="91416" tIns="45709" rIns="91416" bIns="45709">
            <a:spAutoFit/>
          </a:bodyPr>
          <a:lstStyle/>
          <a:p>
            <a:r>
              <a:rPr lang="en-US" i="1" dirty="0">
                <a:latin typeface="Arial"/>
                <a:cs typeface="Arial"/>
              </a:rPr>
              <a:t>“Why do I prefer androids to many “real” humans?”</a:t>
            </a:r>
          </a:p>
          <a:p>
            <a:endParaRPr lang="en-US" i="1" dirty="0">
              <a:latin typeface="Arial"/>
              <a:cs typeface="Arial"/>
            </a:endParaRPr>
          </a:p>
          <a:p>
            <a:r>
              <a:rPr lang="en-US" i="1" dirty="0">
                <a:latin typeface="Arial"/>
                <a:cs typeface="Arial"/>
              </a:rPr>
              <a:t>“Androids can be created, programmed, utilized exactly according the Master’s whims. They require no energy-consuming interaction in order to salve a non-existent ego. Yet even the semblance of an ego can be built into an android via actions and words – but always according to the Maker’s requirements. They can be shelved when they grow tiresome, brought back out when needed, modified in appearance, and destroyed without moral conscience.”</a:t>
            </a:r>
          </a:p>
          <a:p>
            <a:endParaRPr lang="en-US" i="1" dirty="0">
              <a:latin typeface="Arial"/>
              <a:cs typeface="Arial"/>
            </a:endParaRPr>
          </a:p>
          <a:p>
            <a:r>
              <a:rPr lang="en-US" i="1" dirty="0">
                <a:latin typeface="Arial"/>
                <a:cs typeface="Arial"/>
              </a:rPr>
              <a:t>“They are ideal companions. They never talk back, unless you want them to, yet </a:t>
            </a:r>
            <a:r>
              <a:rPr lang="en-US" i="1" dirty="0">
                <a:solidFill>
                  <a:srgbClr val="3366FF"/>
                </a:solidFill>
                <a:latin typeface="Arial"/>
                <a:cs typeface="Arial"/>
              </a:rPr>
              <a:t>you can insult them to your heart’s content</a:t>
            </a:r>
            <a:r>
              <a:rPr lang="en-US" i="1" dirty="0">
                <a:latin typeface="Arial"/>
                <a:cs typeface="Arial"/>
              </a:rPr>
              <a:t>. Insofar as work is concerned, that can be performed by either non-humanoid machines or humans of limited intelligence operating machines of greater intelligence.</a:t>
            </a:r>
            <a:r>
              <a:rPr lang="en-US" dirty="0" smtClean="0">
                <a:latin typeface="Arial"/>
                <a:cs typeface="Arial"/>
              </a:rPr>
              <a:t>” </a:t>
            </a:r>
            <a:r>
              <a:rPr lang="en-US" dirty="0" smtClean="0"/>
              <a:t>– Anton </a:t>
            </a:r>
            <a:r>
              <a:rPr lang="en-US" dirty="0" err="1" smtClean="0"/>
              <a:t>LaVey</a:t>
            </a:r>
            <a:endParaRPr lang="en-US" dirty="0"/>
          </a:p>
        </p:txBody>
      </p:sp>
      <p:pic>
        <p:nvPicPr>
          <p:cNvPr id="5" name="Picture 4"/>
          <p:cNvPicPr>
            <a:picLocks noChangeAspect="1"/>
          </p:cNvPicPr>
          <p:nvPr/>
        </p:nvPicPr>
        <p:blipFill>
          <a:blip r:embed="rId5"/>
          <a:stretch>
            <a:fillRect/>
          </a:stretch>
        </p:blipFill>
        <p:spPr>
          <a:xfrm>
            <a:off x="3537587" y="5029200"/>
            <a:ext cx="1139741" cy="1828800"/>
          </a:xfrm>
          <a:prstGeom prst="rect">
            <a:avLst/>
          </a:prstGeom>
        </p:spPr>
      </p:pic>
      <p:pic>
        <p:nvPicPr>
          <p:cNvPr id="3" name="Picture 2"/>
          <p:cNvPicPr>
            <a:picLocks noChangeAspect="1"/>
          </p:cNvPicPr>
          <p:nvPr/>
        </p:nvPicPr>
        <p:blipFill>
          <a:blip r:embed="rId6"/>
          <a:stretch>
            <a:fillRect/>
          </a:stretch>
        </p:blipFill>
        <p:spPr>
          <a:xfrm>
            <a:off x="2" y="5029200"/>
            <a:ext cx="3537585" cy="1828800"/>
          </a:xfrm>
          <a:prstGeom prst="rect">
            <a:avLst/>
          </a:prstGeom>
        </p:spPr>
      </p:pic>
      <p:pic>
        <p:nvPicPr>
          <p:cNvPr id="10" name="Picture 9" descr="a_co_lavey_anton_5.jpg"/>
          <p:cNvPicPr>
            <a:picLocks noChangeAspect="1"/>
          </p:cNvPicPr>
          <p:nvPr/>
        </p:nvPicPr>
        <p:blipFill rotWithShape="1">
          <a:blip r:embed="rId7">
            <a:extLst>
              <a:ext uri="{28A0092B-C50C-407E-A947-70E740481C1C}">
                <a14:useLocalDpi xmlns:a14="http://schemas.microsoft.com/office/drawing/2010/main" val="0"/>
              </a:ext>
            </a:extLst>
          </a:blip>
          <a:srcRect r="13280"/>
          <a:stretch/>
        </p:blipFill>
        <p:spPr>
          <a:xfrm>
            <a:off x="7916132" y="730498"/>
            <a:ext cx="1216152" cy="1214190"/>
          </a:xfrm>
          <a:prstGeom prst="rect">
            <a:avLst/>
          </a:prstGeom>
        </p:spPr>
      </p:pic>
      <p:pic>
        <p:nvPicPr>
          <p:cNvPr id="8" name="Picture 7" descr="imgres.jpg"/>
          <p:cNvPicPr>
            <a:picLocks noChangeAspect="1"/>
          </p:cNvPicPr>
          <p:nvPr/>
        </p:nvPicPr>
        <p:blipFill rotWithShape="1">
          <a:blip r:embed="rId8">
            <a:extLst>
              <a:ext uri="{28A0092B-C50C-407E-A947-70E740481C1C}">
                <a14:useLocalDpi xmlns:a14="http://schemas.microsoft.com/office/drawing/2010/main" val="0"/>
              </a:ext>
            </a:extLst>
          </a:blip>
          <a:srcRect l="3756" r="25433"/>
          <a:stretch/>
        </p:blipFill>
        <p:spPr>
          <a:xfrm>
            <a:off x="7916132" y="2868349"/>
            <a:ext cx="1227868" cy="1298840"/>
          </a:xfrm>
          <a:prstGeom prst="rect">
            <a:avLst/>
          </a:prstGeom>
        </p:spPr>
      </p:pic>
      <p:pic>
        <p:nvPicPr>
          <p:cNvPr id="9" name="Picture 8" descr="imgres.jpg"/>
          <p:cNvPicPr>
            <a:picLocks noChangeAspect="1"/>
          </p:cNvPicPr>
          <p:nvPr/>
        </p:nvPicPr>
        <p:blipFill rotWithShape="1">
          <a:blip r:embed="rId9">
            <a:extLst>
              <a:ext uri="{28A0092B-C50C-407E-A947-70E740481C1C}">
                <a14:useLocalDpi xmlns:a14="http://schemas.microsoft.com/office/drawing/2010/main" val="0"/>
              </a:ext>
            </a:extLst>
          </a:blip>
          <a:srcRect l="14908" r="7439"/>
          <a:stretch/>
        </p:blipFill>
        <p:spPr>
          <a:xfrm>
            <a:off x="7916132" y="4167189"/>
            <a:ext cx="1227868" cy="885482"/>
          </a:xfrm>
          <a:prstGeom prst="rect">
            <a:avLst/>
          </a:prstGeom>
        </p:spPr>
      </p:pic>
      <p:sp>
        <p:nvSpPr>
          <p:cNvPr id="11" name="Rectangle 10"/>
          <p:cNvSpPr/>
          <p:nvPr/>
        </p:nvSpPr>
        <p:spPr>
          <a:xfrm>
            <a:off x="7842049" y="4879787"/>
            <a:ext cx="4572000" cy="223622"/>
          </a:xfrm>
          <a:prstGeom prst="rect">
            <a:avLst/>
          </a:prstGeom>
        </p:spPr>
        <p:txBody>
          <a:bodyPr lIns="91416" tIns="45709" rIns="91416" bIns="45709">
            <a:spAutoFit/>
          </a:bodyPr>
          <a:lstStyle/>
          <a:p>
            <a:r>
              <a:rPr lang="en-US" sz="800" dirty="0">
                <a:solidFill>
                  <a:srgbClr val="FFFF00"/>
                </a:solidFill>
              </a:rPr>
              <a:t>Image: YouTube</a:t>
            </a:r>
          </a:p>
        </p:txBody>
      </p:sp>
      <p:sp>
        <p:nvSpPr>
          <p:cNvPr id="12" name="Rectangle 11"/>
          <p:cNvSpPr/>
          <p:nvPr/>
        </p:nvSpPr>
        <p:spPr>
          <a:xfrm>
            <a:off x="7842049" y="3996194"/>
            <a:ext cx="4572000" cy="223622"/>
          </a:xfrm>
          <a:prstGeom prst="rect">
            <a:avLst/>
          </a:prstGeom>
        </p:spPr>
        <p:txBody>
          <a:bodyPr lIns="91416" tIns="45709" rIns="91416" bIns="45709">
            <a:spAutoFit/>
          </a:bodyPr>
          <a:lstStyle/>
          <a:p>
            <a:r>
              <a:rPr lang="en-US" sz="800" dirty="0">
                <a:solidFill>
                  <a:srgbClr val="FFFF00"/>
                </a:solidFill>
              </a:rPr>
              <a:t>Image: YouTube</a:t>
            </a:r>
          </a:p>
        </p:txBody>
      </p:sp>
      <p:sp>
        <p:nvSpPr>
          <p:cNvPr id="13" name="Rectangle 12"/>
          <p:cNvSpPr/>
          <p:nvPr/>
        </p:nvSpPr>
        <p:spPr>
          <a:xfrm>
            <a:off x="4677326" y="6709913"/>
            <a:ext cx="4572000" cy="223622"/>
          </a:xfrm>
          <a:prstGeom prst="rect">
            <a:avLst/>
          </a:prstGeom>
        </p:spPr>
        <p:txBody>
          <a:bodyPr lIns="91416" tIns="45709" rIns="91416" bIns="45709">
            <a:spAutoFit/>
          </a:bodyPr>
          <a:lstStyle/>
          <a:p>
            <a:r>
              <a:rPr lang="en-US" sz="800" dirty="0">
                <a:solidFill>
                  <a:srgbClr val="FFFF00"/>
                </a:solidFill>
              </a:rPr>
              <a:t>Image: YouTube</a:t>
            </a:r>
          </a:p>
        </p:txBody>
      </p:sp>
      <p:sp>
        <p:nvSpPr>
          <p:cNvPr id="14" name="Rectangle 13"/>
          <p:cNvSpPr/>
          <p:nvPr/>
        </p:nvSpPr>
        <p:spPr>
          <a:xfrm>
            <a:off x="3537585" y="6683187"/>
            <a:ext cx="4572000" cy="223622"/>
          </a:xfrm>
          <a:prstGeom prst="rect">
            <a:avLst/>
          </a:prstGeom>
        </p:spPr>
        <p:txBody>
          <a:bodyPr lIns="91416" tIns="45709" rIns="91416" bIns="45709">
            <a:spAutoFit/>
          </a:bodyPr>
          <a:lstStyle/>
          <a:p>
            <a:r>
              <a:rPr lang="en-US" sz="800" dirty="0">
                <a:solidFill>
                  <a:srgbClr val="FFFF00"/>
                </a:solidFill>
              </a:rPr>
              <a:t>Image: YouTube</a:t>
            </a:r>
          </a:p>
        </p:txBody>
      </p:sp>
      <p:sp>
        <p:nvSpPr>
          <p:cNvPr id="15" name="Rectangle 14"/>
          <p:cNvSpPr/>
          <p:nvPr/>
        </p:nvSpPr>
        <p:spPr>
          <a:xfrm>
            <a:off x="7842049" y="659848"/>
            <a:ext cx="4646083" cy="338532"/>
          </a:xfrm>
          <a:prstGeom prst="rect">
            <a:avLst/>
          </a:prstGeom>
        </p:spPr>
        <p:txBody>
          <a:bodyPr wrap="square" lIns="91416" tIns="45709" rIns="91416" bIns="45709">
            <a:spAutoFit/>
          </a:bodyPr>
          <a:lstStyle/>
          <a:p>
            <a:r>
              <a:rPr lang="en-US" sz="800" dirty="0">
                <a:solidFill>
                  <a:srgbClr val="FFFF00"/>
                </a:solidFill>
              </a:rPr>
              <a:t>Image: </a:t>
            </a:r>
            <a:r>
              <a:rPr lang="en-US" sz="800" dirty="0" smtClean="0">
                <a:solidFill>
                  <a:srgbClr val="FFFF00"/>
                </a:solidFill>
              </a:rPr>
              <a:t>Wikipedia</a:t>
            </a:r>
          </a:p>
          <a:p>
            <a:r>
              <a:rPr lang="en-US" sz="800" dirty="0" smtClean="0">
                <a:solidFill>
                  <a:srgbClr val="FFFF00"/>
                </a:solidFill>
              </a:rPr>
              <a:t>Anton </a:t>
            </a:r>
            <a:r>
              <a:rPr lang="en-US" sz="800" dirty="0" err="1" smtClean="0">
                <a:solidFill>
                  <a:srgbClr val="FFFF00"/>
                </a:solidFill>
              </a:rPr>
              <a:t>LaVey</a:t>
            </a:r>
            <a:endParaRPr lang="en-US" sz="800" dirty="0">
              <a:solidFill>
                <a:srgbClr val="FFFF00"/>
              </a:solidFill>
            </a:endParaRPr>
          </a:p>
        </p:txBody>
      </p:sp>
      <p:sp>
        <p:nvSpPr>
          <p:cNvPr id="16" name="Rectangle 15"/>
          <p:cNvSpPr/>
          <p:nvPr/>
        </p:nvSpPr>
        <p:spPr>
          <a:xfrm>
            <a:off x="0" y="6620143"/>
            <a:ext cx="4572000" cy="223622"/>
          </a:xfrm>
          <a:prstGeom prst="rect">
            <a:avLst/>
          </a:prstGeom>
        </p:spPr>
        <p:txBody>
          <a:bodyPr lIns="91416" tIns="45709" rIns="91416" bIns="45709">
            <a:spAutoFit/>
          </a:bodyPr>
          <a:lstStyle/>
          <a:p>
            <a:r>
              <a:rPr lang="en-US" sz="800" dirty="0"/>
              <a:t>Image: </a:t>
            </a:r>
            <a:r>
              <a:rPr lang="en-US" sz="800" dirty="0" err="1"/>
              <a:t>evilyoshida</a:t>
            </a:r>
            <a:endParaRPr lang="en-US" sz="800" dirty="0"/>
          </a:p>
        </p:txBody>
      </p:sp>
    </p:spTree>
    <p:extLst>
      <p:ext uri="{BB962C8B-B14F-4D97-AF65-F5344CB8AC3E}">
        <p14:creationId xmlns:p14="http://schemas.microsoft.com/office/powerpoint/2010/main" val="15463997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atanism science.jpg"/>
          <p:cNvPicPr>
            <a:picLocks noChangeAspect="1"/>
          </p:cNvPicPr>
          <p:nvPr/>
        </p:nvPicPr>
        <p:blipFill rotWithShape="1">
          <a:blip r:embed="rId3">
            <a:extLst>
              <a:ext uri="{28A0092B-C50C-407E-A947-70E740481C1C}">
                <a14:useLocalDpi xmlns:a14="http://schemas.microsoft.com/office/drawing/2010/main" val="0"/>
              </a:ext>
            </a:extLst>
          </a:blip>
          <a:srcRect l="3785" r="-3785"/>
          <a:stretch/>
        </p:blipFill>
        <p:spPr>
          <a:xfrm>
            <a:off x="3545125" y="1232466"/>
            <a:ext cx="4824645" cy="5625535"/>
          </a:xfrm>
          <a:prstGeom prst="rect">
            <a:avLst/>
          </a:prstGeom>
        </p:spPr>
      </p:pic>
      <p:pic>
        <p:nvPicPr>
          <p:cNvPr id="13" name="Picture 12" descr="satan man 1986 baker beac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773" y="1232465"/>
            <a:ext cx="1836859" cy="2416921"/>
          </a:xfrm>
          <a:prstGeom prst="rect">
            <a:avLst/>
          </a:prstGeom>
        </p:spPr>
      </p:pic>
      <p:sp>
        <p:nvSpPr>
          <p:cNvPr id="2" name="Title 1"/>
          <p:cNvSpPr>
            <a:spLocks noGrp="1"/>
          </p:cNvSpPr>
          <p:nvPr>
            <p:ph type="title"/>
          </p:nvPr>
        </p:nvSpPr>
        <p:spPr>
          <a:xfrm>
            <a:off x="2218266" y="198787"/>
            <a:ext cx="5368246" cy="701485"/>
          </a:xfrm>
        </p:spPr>
        <p:txBody>
          <a:bodyPr/>
          <a:lstStyle/>
          <a:p>
            <a:pPr algn="ctr"/>
            <a:r>
              <a:rPr lang="en-US" sz="4200" dirty="0" smtClean="0">
                <a:solidFill>
                  <a:srgbClr val="3366FF"/>
                </a:solidFill>
              </a:rPr>
              <a:t>Part 3 </a:t>
            </a:r>
            <a:br>
              <a:rPr lang="en-US" sz="4200" dirty="0" smtClean="0">
                <a:solidFill>
                  <a:srgbClr val="3366FF"/>
                </a:solidFill>
              </a:rPr>
            </a:br>
            <a:r>
              <a:rPr lang="en-US" sz="4200" dirty="0" smtClean="0"/>
              <a:t>Satan’s Birthday Party</a:t>
            </a:r>
            <a:endParaRPr lang="en-US" sz="4200" dirty="0"/>
          </a:p>
        </p:txBody>
      </p:sp>
      <p:sp>
        <p:nvSpPr>
          <p:cNvPr id="7" name="TextBox 6"/>
          <p:cNvSpPr txBox="1"/>
          <p:nvPr/>
        </p:nvSpPr>
        <p:spPr>
          <a:xfrm>
            <a:off x="8031104" y="6731253"/>
            <a:ext cx="3291416" cy="174297"/>
          </a:xfrm>
          <a:prstGeom prst="rect">
            <a:avLst/>
          </a:prstGeom>
          <a:noFill/>
        </p:spPr>
        <p:txBody>
          <a:bodyPr wrap="square" lIns="91416" tIns="45709" rIns="91416" bIns="45709" rtlCol="0">
            <a:spAutoFit/>
          </a:bodyPr>
          <a:lstStyle/>
          <a:p>
            <a:r>
              <a:rPr lang="en-US" sz="500" dirty="0">
                <a:solidFill>
                  <a:srgbClr val="FFFF00"/>
                </a:solidFill>
              </a:rPr>
              <a:t>Image: Robert Campbell Photography</a:t>
            </a:r>
          </a:p>
        </p:txBody>
      </p:sp>
      <p:pic>
        <p:nvPicPr>
          <p:cNvPr id="6" name="Picture 5" descr="satan and mask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0" y="1232465"/>
            <a:ext cx="3936489" cy="3068602"/>
          </a:xfrm>
          <a:prstGeom prst="rect">
            <a:avLst/>
          </a:prstGeom>
        </p:spPr>
      </p:pic>
      <p:pic>
        <p:nvPicPr>
          <p:cNvPr id="10" name="Picture 9" descr="satan helc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1774" y="0"/>
            <a:ext cx="1659088" cy="1232465"/>
          </a:xfrm>
          <a:prstGeom prst="rect">
            <a:avLst/>
          </a:prstGeom>
        </p:spPr>
      </p:pic>
      <p:pic>
        <p:nvPicPr>
          <p:cNvPr id="11" name="Picture 10" descr="satan vacuumin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9" y="4238446"/>
            <a:ext cx="3936488" cy="2619554"/>
          </a:xfrm>
          <a:prstGeom prst="rect">
            <a:avLst/>
          </a:prstGeom>
        </p:spPr>
      </p:pic>
      <p:pic>
        <p:nvPicPr>
          <p:cNvPr id="14" name="Picture 13" descr="third burn devil horns.jpg"/>
          <p:cNvPicPr>
            <a:picLocks noChangeAspect="1"/>
          </p:cNvPicPr>
          <p:nvPr/>
        </p:nvPicPr>
        <p:blipFill rotWithShape="1">
          <a:blip r:embed="rId8">
            <a:extLst>
              <a:ext uri="{28A0092B-C50C-407E-A947-70E740481C1C}">
                <a14:useLocalDpi xmlns:a14="http://schemas.microsoft.com/office/drawing/2010/main" val="0"/>
              </a:ext>
            </a:extLst>
          </a:blip>
          <a:srcRect l="26734" t="11026" r="16891" b="15640"/>
          <a:stretch/>
        </p:blipFill>
        <p:spPr>
          <a:xfrm>
            <a:off x="7501774" y="3632201"/>
            <a:ext cx="1642226" cy="3225800"/>
          </a:xfrm>
          <a:prstGeom prst="rect">
            <a:avLst/>
          </a:prstGeom>
        </p:spPr>
      </p:pic>
      <p:pic>
        <p:nvPicPr>
          <p:cNvPr id="12" name="Picture 11" descr="pope devil horn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05973"/>
            <a:ext cx="2370666" cy="1338439"/>
          </a:xfrm>
          <a:prstGeom prst="rect">
            <a:avLst/>
          </a:prstGeom>
        </p:spPr>
      </p:pic>
    </p:spTree>
    <p:extLst>
      <p:ext uri="{BB962C8B-B14F-4D97-AF65-F5344CB8AC3E}">
        <p14:creationId xmlns:p14="http://schemas.microsoft.com/office/powerpoint/2010/main" val="34962963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739079"/>
            <a:ext cx="8358368" cy="3785630"/>
          </a:xfrm>
          <a:prstGeom prst="rect">
            <a:avLst/>
          </a:prstGeom>
        </p:spPr>
        <p:txBody>
          <a:bodyPr wrap="square" lIns="91416" tIns="45709" rIns="91416" bIns="45709">
            <a:spAutoFit/>
          </a:bodyPr>
          <a:lstStyle/>
          <a:p>
            <a:r>
              <a:rPr lang="en-US" sz="1600" dirty="0"/>
              <a:t>“The church cannot sustain itself on the altruism and loyal </a:t>
            </a:r>
            <a:br>
              <a:rPr lang="en-US" sz="1600" dirty="0"/>
            </a:br>
            <a:r>
              <a:rPr lang="en-US" sz="1600" dirty="0"/>
              <a:t>dedication of its present “</a:t>
            </a:r>
            <a:r>
              <a:rPr lang="en-US" sz="1600" dirty="0">
                <a:solidFill>
                  <a:srgbClr val="0000FF"/>
                </a:solidFill>
              </a:rPr>
              <a:t>supermen</a:t>
            </a:r>
            <a:r>
              <a:rPr lang="en-US" sz="1600" dirty="0"/>
              <a:t>” followers. In due time, </a:t>
            </a:r>
            <a:br>
              <a:rPr lang="en-US" sz="1600" dirty="0"/>
            </a:br>
            <a:r>
              <a:rPr lang="en-US" sz="1600" b="1" dirty="0"/>
              <a:t>after conditioning has been achieved and the movement has </a:t>
            </a:r>
            <a:br>
              <a:rPr lang="en-US" sz="1600" b="1" dirty="0"/>
            </a:br>
            <a:r>
              <a:rPr lang="en-US" sz="1600" b="1" dirty="0"/>
              <a:t>grown vast, </a:t>
            </a:r>
            <a:r>
              <a:rPr lang="en-US" sz="1600" b="1" u="sng" dirty="0"/>
              <a:t>human potential</a:t>
            </a:r>
            <a:r>
              <a:rPr lang="en-US" sz="1600" b="1" dirty="0"/>
              <a:t> can be categorized into </a:t>
            </a:r>
            <a:r>
              <a:rPr lang="en-US" sz="1600" dirty="0">
                <a:solidFill>
                  <a:srgbClr val="0000FF"/>
                </a:solidFill>
              </a:rPr>
              <a:t>shouters, money-donors, leaders, legitimacy-providers, menial volunteers</a:t>
            </a:r>
            <a:r>
              <a:rPr lang="en-US" sz="1600" dirty="0"/>
              <a:t>, etc. – just as past religions which have dealt with </a:t>
            </a:r>
            <a:r>
              <a:rPr lang="en-US" sz="1600" dirty="0">
                <a:solidFill>
                  <a:srgbClr val="0000FF"/>
                </a:solidFill>
              </a:rPr>
              <a:t>human animals </a:t>
            </a:r>
            <a:r>
              <a:rPr lang="en-US" sz="1600" dirty="0"/>
              <a:t>have done. </a:t>
            </a:r>
            <a:r>
              <a:rPr lang="en-US" sz="1600" b="1" dirty="0"/>
              <a:t>Each person’s respective value can then be extracted, and the Temples and Pleasure Domes can be built </a:t>
            </a:r>
            <a:r>
              <a:rPr lang="en-US" sz="1600" dirty="0"/>
              <a:t>… according to our plans.” </a:t>
            </a:r>
            <a:br>
              <a:rPr lang="en-US" sz="1600" dirty="0"/>
            </a:br>
            <a:r>
              <a:rPr lang="en-US" sz="1600" dirty="0"/>
              <a:t/>
            </a:r>
            <a:br>
              <a:rPr lang="en-US" sz="1600" dirty="0"/>
            </a:br>
            <a:r>
              <a:rPr lang="en-US" sz="1600" dirty="0"/>
              <a:t>“The four principal devils are: Leviathan, representing the sea; Lucifer, the lord of the air or bearer of light; Belial, the lord of the earth; and </a:t>
            </a:r>
            <a:r>
              <a:rPr lang="en-US" sz="1600" u="sng" dirty="0">
                <a:solidFill>
                  <a:srgbClr val="0000FF"/>
                </a:solidFill>
              </a:rPr>
              <a:t>Satan, lord of the fire</a:t>
            </a:r>
            <a:r>
              <a:rPr lang="en-US" sz="1600" dirty="0"/>
              <a:t>. One of the main goals of the Church of Satan is to build pleasure domes in which the members of the Church can indulge themselves in their personal desires. </a:t>
            </a:r>
            <a:r>
              <a:rPr lang="en-US" sz="1600" dirty="0">
                <a:solidFill>
                  <a:srgbClr val="0000FF"/>
                </a:solidFill>
              </a:rPr>
              <a:t>By having a place to go where they can release their desires, the members can lead an </a:t>
            </a:r>
            <a:r>
              <a:rPr lang="en-US" sz="1600" dirty="0" err="1">
                <a:solidFill>
                  <a:srgbClr val="0000FF"/>
                </a:solidFill>
              </a:rPr>
              <a:t>unfrustrated</a:t>
            </a:r>
            <a:r>
              <a:rPr lang="en-US" sz="1600" dirty="0">
                <a:solidFill>
                  <a:srgbClr val="0000FF"/>
                </a:solidFill>
              </a:rPr>
              <a:t> life in the everyday world</a:t>
            </a:r>
            <a:r>
              <a:rPr lang="en-US" sz="1600" dirty="0"/>
              <a:t>…A pleasure dome would consist of many different rooms and recreational facilities for the purpose of fulfilling each member’s personal desires.” </a:t>
            </a:r>
            <a:r>
              <a:rPr lang="en-US" sz="1400" dirty="0"/>
              <a:t>– Anton </a:t>
            </a:r>
            <a:r>
              <a:rPr lang="en-US" sz="1400" dirty="0" err="1"/>
              <a:t>Szandor</a:t>
            </a:r>
            <a:r>
              <a:rPr lang="en-US" sz="1400" dirty="0"/>
              <a:t> </a:t>
            </a:r>
            <a:r>
              <a:rPr lang="en-US" sz="1400" dirty="0" err="1"/>
              <a:t>LaVey</a:t>
            </a:r>
            <a:r>
              <a:rPr lang="en-US" sz="1400" dirty="0"/>
              <a:t> in </a:t>
            </a:r>
            <a:r>
              <a:rPr lang="en-US" sz="1400" i="1" dirty="0"/>
              <a:t>The Church of Satan </a:t>
            </a:r>
            <a:r>
              <a:rPr lang="en-US" sz="1400" dirty="0"/>
              <a:t>by Michael Aquino (1983)</a:t>
            </a:r>
          </a:p>
        </p:txBody>
      </p:sp>
      <p:pic>
        <p:nvPicPr>
          <p:cNvPr id="2" name="Picture 1" descr="lavey-ritual-ti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549" y="0"/>
            <a:ext cx="3048453" cy="1492250"/>
          </a:xfrm>
          <a:prstGeom prst="rect">
            <a:avLst/>
          </a:prstGeom>
        </p:spPr>
      </p:pic>
      <p:sp>
        <p:nvSpPr>
          <p:cNvPr id="4" name="TextBox 3"/>
          <p:cNvSpPr txBox="1"/>
          <p:nvPr/>
        </p:nvSpPr>
        <p:spPr>
          <a:xfrm>
            <a:off x="1" y="4524709"/>
            <a:ext cx="7270749" cy="2523746"/>
          </a:xfrm>
          <a:prstGeom prst="rect">
            <a:avLst/>
          </a:prstGeom>
          <a:noFill/>
        </p:spPr>
        <p:txBody>
          <a:bodyPr wrap="square" lIns="91416" tIns="45709" rIns="91416" bIns="45709" rtlCol="0">
            <a:spAutoFit/>
          </a:bodyPr>
          <a:lstStyle/>
          <a:p>
            <a:r>
              <a:rPr lang="en-US" sz="1400" dirty="0"/>
              <a:t>Michael Aquino on his time in the 306</a:t>
            </a:r>
            <a:r>
              <a:rPr lang="en-US" sz="1400" baseline="30000" dirty="0"/>
              <a:t>th</a:t>
            </a:r>
            <a:r>
              <a:rPr lang="en-US" sz="1400" dirty="0"/>
              <a:t> Psychological Operations Battalion in LA in the 70’s:</a:t>
            </a:r>
            <a:br>
              <a:rPr lang="en-US" sz="1400" dirty="0"/>
            </a:br>
            <a:r>
              <a:rPr lang="en-US" sz="1400" dirty="0"/>
              <a:t/>
            </a:r>
            <a:br>
              <a:rPr lang="en-US" sz="1400" dirty="0"/>
            </a:br>
            <a:r>
              <a:rPr lang="en-US" sz="1400" i="1" dirty="0"/>
              <a:t>“[T]he 306th seemed to attract every mad scientist, character actor, and miscellaneous weirdo in the Los Angeles area. One group of officers, dearly beloved by the battalion, decked out their office on the post as a medieval chamber, complete with candelabra, wine-bottles, sumptuous rugs, and antique oak furniture. They were served wine by nude wenches, whose photographs appeared charmingly on the walls. Often these gallants, who had </a:t>
            </a:r>
            <a:r>
              <a:rPr lang="en-US" sz="1400" i="1" dirty="0">
                <a:solidFill>
                  <a:srgbClr val="0000FF"/>
                </a:solidFill>
              </a:rPr>
              <a:t>forsaken ordinary U.S. Army uniforms for custom-designed ones of </a:t>
            </a:r>
            <a:r>
              <a:rPr lang="en-US" sz="1400" i="1" dirty="0" err="1">
                <a:solidFill>
                  <a:srgbClr val="0000FF"/>
                </a:solidFill>
              </a:rPr>
              <a:t>Ruritarian</a:t>
            </a:r>
            <a:r>
              <a:rPr lang="en-US" sz="1400" i="1" dirty="0">
                <a:solidFill>
                  <a:srgbClr val="0000FF"/>
                </a:solidFill>
              </a:rPr>
              <a:t> splendor</a:t>
            </a:r>
            <a:r>
              <a:rPr lang="en-US" sz="1400" i="1" dirty="0"/>
              <a:t>, would conduct impromptu duels with fencing </a:t>
            </a:r>
            <a:r>
              <a:rPr lang="en-US" sz="1400" i="1" dirty="0" err="1"/>
              <a:t>sabres</a:t>
            </a:r>
            <a:r>
              <a:rPr lang="en-US" sz="1400" i="1" dirty="0"/>
              <a:t>. It was not uncommon for the battalion staff to be holding a briefing for the commander (a World War II command bomber pilot) while the clash of steel was heard through the window.” </a:t>
            </a:r>
          </a:p>
          <a:p>
            <a:endParaRPr lang="en-US" dirty="0"/>
          </a:p>
        </p:txBody>
      </p:sp>
      <p:pic>
        <p:nvPicPr>
          <p:cNvPr id="7" name="Picture 6" descr="danger ranger helco uniform.png"/>
          <p:cNvPicPr>
            <a:picLocks noChangeAspect="1"/>
          </p:cNvPicPr>
          <p:nvPr/>
        </p:nvPicPr>
        <p:blipFill rotWithShape="1">
          <a:blip r:embed="rId4">
            <a:extLst>
              <a:ext uri="{28A0092B-C50C-407E-A947-70E740481C1C}">
                <a14:useLocalDpi xmlns:a14="http://schemas.microsoft.com/office/drawing/2010/main" val="0"/>
              </a:ext>
            </a:extLst>
          </a:blip>
          <a:srcRect l="9793" r="2526"/>
          <a:stretch/>
        </p:blipFill>
        <p:spPr>
          <a:xfrm>
            <a:off x="7479792" y="5595938"/>
            <a:ext cx="1673352" cy="1262062"/>
          </a:xfrm>
          <a:prstGeom prst="rect">
            <a:avLst/>
          </a:prstGeom>
        </p:spPr>
      </p:pic>
      <p:pic>
        <p:nvPicPr>
          <p:cNvPr id="3" name="Picture 2" descr="aquino dagon recognitio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406" y="4311477"/>
            <a:ext cx="1744597" cy="1363836"/>
          </a:xfrm>
          <a:prstGeom prst="rect">
            <a:avLst/>
          </a:prstGeom>
        </p:spPr>
      </p:pic>
      <p:pic>
        <p:nvPicPr>
          <p:cNvPr id="11" name="Picture 10"/>
          <p:cNvPicPr>
            <a:picLocks noChangeAspect="1"/>
          </p:cNvPicPr>
          <p:nvPr/>
        </p:nvPicPr>
        <p:blipFill>
          <a:blip r:embed="rId6"/>
          <a:stretch>
            <a:fillRect/>
          </a:stretch>
        </p:blipFill>
        <p:spPr>
          <a:xfrm>
            <a:off x="8223242" y="2060380"/>
            <a:ext cx="978097" cy="978097"/>
          </a:xfrm>
          <a:prstGeom prst="rect">
            <a:avLst/>
          </a:prstGeom>
        </p:spPr>
      </p:pic>
      <p:pic>
        <p:nvPicPr>
          <p:cNvPr id="12" name="Picture 11" descr="church of satan lavey nude wench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3242" y="2981057"/>
            <a:ext cx="920759" cy="1330420"/>
          </a:xfrm>
          <a:prstGeom prst="rect">
            <a:avLst/>
          </a:prstGeom>
        </p:spPr>
      </p:pic>
      <p:pic>
        <p:nvPicPr>
          <p:cNvPr id="8" name="Picture 7"/>
          <p:cNvPicPr>
            <a:picLocks noChangeAspect="1"/>
          </p:cNvPicPr>
          <p:nvPr/>
        </p:nvPicPr>
        <p:blipFill>
          <a:blip r:embed="rId8"/>
          <a:stretch>
            <a:fillRect/>
          </a:stretch>
        </p:blipFill>
        <p:spPr>
          <a:xfrm>
            <a:off x="8223242" y="1492250"/>
            <a:ext cx="920760" cy="605860"/>
          </a:xfrm>
          <a:prstGeom prst="rect">
            <a:avLst/>
          </a:prstGeom>
        </p:spPr>
      </p:pic>
      <p:sp>
        <p:nvSpPr>
          <p:cNvPr id="9" name="Rectangle 8"/>
          <p:cNvSpPr/>
          <p:nvPr/>
        </p:nvSpPr>
        <p:spPr>
          <a:xfrm>
            <a:off x="7399404" y="6659945"/>
            <a:ext cx="4572000" cy="223622"/>
          </a:xfrm>
          <a:prstGeom prst="rect">
            <a:avLst/>
          </a:prstGeom>
        </p:spPr>
        <p:txBody>
          <a:bodyPr lIns="91416" tIns="45709" rIns="91416" bIns="45709">
            <a:spAutoFit/>
          </a:bodyPr>
          <a:lstStyle/>
          <a:p>
            <a:r>
              <a:rPr lang="en-US" sz="800" dirty="0">
                <a:solidFill>
                  <a:srgbClr val="FFFF00"/>
                </a:solidFill>
              </a:rPr>
              <a:t>Image: YouTube</a:t>
            </a:r>
          </a:p>
        </p:txBody>
      </p:sp>
      <p:sp>
        <p:nvSpPr>
          <p:cNvPr id="10" name="Rectangle 9"/>
          <p:cNvSpPr/>
          <p:nvPr/>
        </p:nvSpPr>
        <p:spPr>
          <a:xfrm>
            <a:off x="6072368" y="1191842"/>
            <a:ext cx="4572000" cy="351866"/>
          </a:xfrm>
          <a:prstGeom prst="rect">
            <a:avLst/>
          </a:prstGeom>
        </p:spPr>
        <p:txBody>
          <a:bodyPr lIns="91416" tIns="45709" rIns="91416" bIns="45709">
            <a:spAutoFit/>
          </a:bodyPr>
          <a:lstStyle/>
          <a:p>
            <a:r>
              <a:rPr lang="en-US" sz="800" dirty="0">
                <a:solidFill>
                  <a:srgbClr val="FFFF00"/>
                </a:solidFill>
              </a:rPr>
              <a:t>Images: </a:t>
            </a:r>
            <a:br>
              <a:rPr lang="en-US" sz="800" dirty="0">
                <a:solidFill>
                  <a:srgbClr val="FFFF00"/>
                </a:solidFill>
              </a:rPr>
            </a:br>
            <a:r>
              <a:rPr lang="en-US" sz="800" dirty="0" err="1">
                <a:solidFill>
                  <a:srgbClr val="FFFF00"/>
                </a:solidFill>
              </a:rPr>
              <a:t>churchofsatan.com</a:t>
            </a:r>
            <a:endParaRPr lang="en-US" sz="800" dirty="0">
              <a:solidFill>
                <a:srgbClr val="FFFF00"/>
              </a:solidFill>
            </a:endParaRPr>
          </a:p>
        </p:txBody>
      </p:sp>
      <p:sp>
        <p:nvSpPr>
          <p:cNvPr id="13" name="Title 1"/>
          <p:cNvSpPr>
            <a:spLocks noGrp="1"/>
          </p:cNvSpPr>
          <p:nvPr>
            <p:ph type="title"/>
          </p:nvPr>
        </p:nvSpPr>
        <p:spPr>
          <a:xfrm>
            <a:off x="0" y="1955"/>
            <a:ext cx="9144000" cy="839471"/>
          </a:xfrm>
        </p:spPr>
        <p:txBody>
          <a:bodyPr/>
          <a:lstStyle/>
          <a:p>
            <a:r>
              <a:rPr lang="en-US" sz="4000" dirty="0" smtClean="0"/>
              <a:t>Church of Satan Master Plan</a:t>
            </a:r>
            <a:endParaRPr lang="en-US" sz="4000" dirty="0"/>
          </a:p>
        </p:txBody>
      </p:sp>
    </p:spTree>
    <p:extLst>
      <p:ext uri="{BB962C8B-B14F-4D97-AF65-F5344CB8AC3E}">
        <p14:creationId xmlns:p14="http://schemas.microsoft.com/office/powerpoint/2010/main" val="12580759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65948" y="4740255"/>
            <a:ext cx="3654393" cy="2108764"/>
          </a:xfrm>
          <a:prstGeom prst="rect">
            <a:avLst/>
          </a:prstGeom>
        </p:spPr>
      </p:pic>
      <p:sp>
        <p:nvSpPr>
          <p:cNvPr id="2" name="Title 1"/>
          <p:cNvSpPr>
            <a:spLocks noGrp="1"/>
          </p:cNvSpPr>
          <p:nvPr>
            <p:ph type="title"/>
          </p:nvPr>
        </p:nvSpPr>
        <p:spPr>
          <a:xfrm>
            <a:off x="0" y="1"/>
            <a:ext cx="7620000" cy="774332"/>
          </a:xfrm>
        </p:spPr>
        <p:txBody>
          <a:bodyPr/>
          <a:lstStyle/>
          <a:p>
            <a:r>
              <a:rPr lang="en-US" dirty="0" smtClean="0"/>
              <a:t>Pleasure Domes and Androids</a:t>
            </a:r>
            <a:endParaRPr lang="en-US" dirty="0"/>
          </a:p>
        </p:txBody>
      </p:sp>
      <p:sp>
        <p:nvSpPr>
          <p:cNvPr id="3" name="Content Placeholder 2"/>
          <p:cNvSpPr>
            <a:spLocks noGrp="1"/>
          </p:cNvSpPr>
          <p:nvPr>
            <p:ph idx="1"/>
          </p:nvPr>
        </p:nvSpPr>
        <p:spPr>
          <a:xfrm>
            <a:off x="0" y="887902"/>
            <a:ext cx="7910172" cy="1930666"/>
          </a:xfrm>
        </p:spPr>
        <p:txBody>
          <a:bodyPr>
            <a:noAutofit/>
          </a:bodyPr>
          <a:lstStyle/>
          <a:p>
            <a:pPr marL="114271" lvl="1" indent="0">
              <a:buClr>
                <a:schemeClr val="accent1"/>
              </a:buClr>
              <a:buNone/>
            </a:pPr>
            <a:r>
              <a:rPr lang="en-US" sz="1400" i="1" dirty="0">
                <a:latin typeface="Arial"/>
                <a:cs typeface="Arial"/>
              </a:rPr>
              <a:t>“Of </a:t>
            </a:r>
            <a:r>
              <a:rPr lang="en-US" sz="1400" i="1" dirty="0" err="1">
                <a:latin typeface="Arial"/>
                <a:cs typeface="Arial"/>
              </a:rPr>
              <a:t>LaVey’s</a:t>
            </a:r>
            <a:r>
              <a:rPr lang="en-US" sz="1400" i="1" dirty="0">
                <a:latin typeface="Arial"/>
                <a:cs typeface="Arial"/>
              </a:rPr>
              <a:t> many radical ideas, none seems as radical as his proposal that </a:t>
            </a:r>
            <a:r>
              <a:rPr lang="en-US" sz="1400" i="1" dirty="0">
                <a:solidFill>
                  <a:srgbClr val="0000FF"/>
                </a:solidFill>
                <a:latin typeface="Arial"/>
                <a:cs typeface="Arial"/>
              </a:rPr>
              <a:t>Satanists create and dwell in an artificial world and society of their own designs</a:t>
            </a:r>
            <a:r>
              <a:rPr lang="en-US" sz="1400" i="1" dirty="0">
                <a:latin typeface="Arial"/>
                <a:cs typeface="Arial"/>
              </a:rPr>
              <a:t>. Here he suggests a new view of cosmology, one that is </a:t>
            </a:r>
            <a:r>
              <a:rPr lang="en-US" sz="1400" i="1" dirty="0">
                <a:solidFill>
                  <a:srgbClr val="0000FF"/>
                </a:solidFill>
                <a:latin typeface="Arial"/>
                <a:cs typeface="Arial"/>
              </a:rPr>
              <a:t>at once material and a product of the human imagination</a:t>
            </a:r>
            <a:r>
              <a:rPr lang="en-US" sz="1400" i="1" dirty="0">
                <a:latin typeface="Arial"/>
                <a:cs typeface="Arial"/>
              </a:rPr>
              <a:t>. The fourth point of </a:t>
            </a:r>
            <a:r>
              <a:rPr lang="en-US" sz="1400" i="1" dirty="0" err="1">
                <a:latin typeface="Arial"/>
                <a:cs typeface="Arial"/>
              </a:rPr>
              <a:t>LaVey’s</a:t>
            </a:r>
            <a:r>
              <a:rPr lang="en-US" sz="1400" i="1" dirty="0">
                <a:latin typeface="Arial"/>
                <a:cs typeface="Arial"/>
              </a:rPr>
              <a:t> five-point program of </a:t>
            </a:r>
            <a:r>
              <a:rPr lang="en-US" sz="1400" i="1" dirty="0">
                <a:solidFill>
                  <a:srgbClr val="0000FF"/>
                </a:solidFill>
                <a:latin typeface="Arial"/>
                <a:cs typeface="Arial"/>
              </a:rPr>
              <a:t>Pentagonal Revisionism</a:t>
            </a:r>
            <a:r>
              <a:rPr lang="en-US" sz="1400" i="1" dirty="0">
                <a:latin typeface="Arial"/>
                <a:cs typeface="Arial"/>
              </a:rPr>
              <a:t> is the design and manufacture of androids to act as artificial human companions or slaves. The fifth point of the program extends this idea to total environments. These are to be </a:t>
            </a:r>
            <a:r>
              <a:rPr lang="en-US" sz="1400" i="1" dirty="0">
                <a:solidFill>
                  <a:srgbClr val="0000FF"/>
                </a:solidFill>
                <a:latin typeface="Arial"/>
                <a:cs typeface="Arial"/>
              </a:rPr>
              <a:t>privately owned and operated communities or environments</a:t>
            </a:r>
            <a:r>
              <a:rPr lang="en-US" sz="1400" i="1" dirty="0">
                <a:solidFill>
                  <a:srgbClr val="3366FF"/>
                </a:solidFill>
                <a:latin typeface="Arial"/>
                <a:cs typeface="Arial"/>
              </a:rPr>
              <a:t> </a:t>
            </a:r>
            <a:r>
              <a:rPr lang="en-US" sz="1400" i="1" dirty="0">
                <a:latin typeface="Arial"/>
                <a:cs typeface="Arial"/>
              </a:rPr>
              <a:t>that totally conform to the aesthetic wishes of those living or visiting there</a:t>
            </a:r>
            <a:r>
              <a:rPr lang="is-IS" sz="1400" i="1" dirty="0">
                <a:latin typeface="Arial"/>
                <a:cs typeface="Arial"/>
              </a:rPr>
              <a:t>…In these total environments, the Satanist would be </a:t>
            </a:r>
            <a:r>
              <a:rPr lang="is-IS" sz="1400" i="1" dirty="0">
                <a:solidFill>
                  <a:srgbClr val="0000FF"/>
                </a:solidFill>
                <a:latin typeface="Arial"/>
                <a:cs typeface="Arial"/>
              </a:rPr>
              <a:t>free from a kind </a:t>
            </a:r>
            <a:r>
              <a:rPr lang="en-US" sz="1400" i="1" dirty="0">
                <a:solidFill>
                  <a:srgbClr val="0000FF"/>
                </a:solidFill>
                <a:latin typeface="Arial"/>
                <a:cs typeface="Arial"/>
              </a:rPr>
              <a:t>of “aesthetic pollution” </a:t>
            </a:r>
            <a:r>
              <a:rPr lang="en-US" sz="1400" i="1" dirty="0">
                <a:latin typeface="Arial"/>
                <a:cs typeface="Arial"/>
              </a:rPr>
              <a:t>with which he is usually constantly bombarded, much to the detriment of his ability to indulge his desires”</a:t>
            </a:r>
          </a:p>
          <a:p>
            <a:endParaRPr lang="en-US" sz="1400" dirty="0">
              <a:latin typeface="Arial"/>
              <a:cs typeface="Arial"/>
            </a:endParaRPr>
          </a:p>
        </p:txBody>
      </p:sp>
      <p:pic>
        <p:nvPicPr>
          <p:cNvPr id="4" name="Picture 3"/>
          <p:cNvPicPr>
            <a:picLocks noChangeAspect="1"/>
          </p:cNvPicPr>
          <p:nvPr/>
        </p:nvPicPr>
        <p:blipFill>
          <a:blip r:embed="rId4"/>
          <a:stretch>
            <a:fillRect/>
          </a:stretch>
        </p:blipFill>
        <p:spPr>
          <a:xfrm>
            <a:off x="7910172" y="970499"/>
            <a:ext cx="1233828" cy="1848071"/>
          </a:xfrm>
          <a:prstGeom prst="rect">
            <a:avLst/>
          </a:prstGeom>
        </p:spPr>
      </p:pic>
      <p:pic>
        <p:nvPicPr>
          <p:cNvPr id="10" name="Picture 9"/>
          <p:cNvPicPr>
            <a:picLocks noChangeAspect="1"/>
          </p:cNvPicPr>
          <p:nvPr/>
        </p:nvPicPr>
        <p:blipFill>
          <a:blip r:embed="rId5"/>
          <a:stretch>
            <a:fillRect/>
          </a:stretch>
        </p:blipFill>
        <p:spPr>
          <a:xfrm>
            <a:off x="6320340" y="4740256"/>
            <a:ext cx="2823660" cy="2117745"/>
          </a:xfrm>
          <a:prstGeom prst="rect">
            <a:avLst/>
          </a:prstGeom>
        </p:spPr>
      </p:pic>
      <p:pic>
        <p:nvPicPr>
          <p:cNvPr id="6" name="Picture 5"/>
          <p:cNvPicPr>
            <a:picLocks noChangeAspect="1"/>
          </p:cNvPicPr>
          <p:nvPr/>
        </p:nvPicPr>
        <p:blipFill>
          <a:blip r:embed="rId6"/>
          <a:stretch>
            <a:fillRect/>
          </a:stretch>
        </p:blipFill>
        <p:spPr>
          <a:xfrm>
            <a:off x="2" y="4740254"/>
            <a:ext cx="2823661" cy="2117746"/>
          </a:xfrm>
          <a:prstGeom prst="rect">
            <a:avLst/>
          </a:prstGeom>
        </p:spPr>
      </p:pic>
      <p:sp>
        <p:nvSpPr>
          <p:cNvPr id="11" name="Rectangle 10"/>
          <p:cNvSpPr/>
          <p:nvPr/>
        </p:nvSpPr>
        <p:spPr>
          <a:xfrm>
            <a:off x="103249" y="3430250"/>
            <a:ext cx="7910172" cy="954085"/>
          </a:xfrm>
          <a:prstGeom prst="rect">
            <a:avLst/>
          </a:prstGeom>
        </p:spPr>
        <p:txBody>
          <a:bodyPr wrap="square" lIns="91416" tIns="45709" rIns="91416" bIns="45709">
            <a:spAutoFit/>
          </a:bodyPr>
          <a:lstStyle/>
          <a:p>
            <a:r>
              <a:rPr lang="en-US" sz="1400" i="1" dirty="0">
                <a:latin typeface="Arial"/>
                <a:cs typeface="Arial"/>
              </a:rPr>
              <a:t>“Humanity itself is divided into two groups: the </a:t>
            </a:r>
            <a:r>
              <a:rPr lang="en-US" sz="1400" i="1" dirty="0">
                <a:solidFill>
                  <a:srgbClr val="0000FF"/>
                </a:solidFill>
                <a:latin typeface="Arial"/>
                <a:cs typeface="Arial"/>
              </a:rPr>
              <a:t>Satanic nonconformists</a:t>
            </a:r>
            <a:r>
              <a:rPr lang="en-US" sz="1400" i="1" dirty="0">
                <a:latin typeface="Arial"/>
                <a:cs typeface="Arial"/>
              </a:rPr>
              <a:t> (who indulge their genuinely individualized desires) and the “</a:t>
            </a:r>
            <a:r>
              <a:rPr lang="en-US" sz="1400" i="1" dirty="0">
                <a:solidFill>
                  <a:srgbClr val="0000FF"/>
                </a:solidFill>
                <a:latin typeface="Arial"/>
                <a:cs typeface="Arial"/>
              </a:rPr>
              <a:t>rubes</a:t>
            </a:r>
            <a:r>
              <a:rPr lang="en-US" sz="1400" i="1" dirty="0">
                <a:latin typeface="Arial"/>
                <a:cs typeface="Arial"/>
              </a:rPr>
              <a:t>” (who conform overtly or covertly to the herd mentalities of religion, science, politics, fashion, the media, and so forth). The self-aware Satanist is virtually always in a position to prey upon the rubes, the dupes of the mass mentality”</a:t>
            </a:r>
          </a:p>
        </p:txBody>
      </p:sp>
      <p:pic>
        <p:nvPicPr>
          <p:cNvPr id="12" name="Picture 11"/>
          <p:cNvPicPr>
            <a:picLocks noChangeAspect="1"/>
          </p:cNvPicPr>
          <p:nvPr/>
        </p:nvPicPr>
        <p:blipFill rotWithShape="1">
          <a:blip r:embed="rId7"/>
          <a:srcRect l="30049" t="14001" r="29902" b="14000"/>
          <a:stretch/>
        </p:blipFill>
        <p:spPr>
          <a:xfrm>
            <a:off x="7910173" y="3094335"/>
            <a:ext cx="1220724" cy="1645921"/>
          </a:xfrm>
          <a:prstGeom prst="rect">
            <a:avLst/>
          </a:prstGeom>
        </p:spPr>
      </p:pic>
      <p:sp>
        <p:nvSpPr>
          <p:cNvPr id="5" name="Rectangle 4"/>
          <p:cNvSpPr/>
          <p:nvPr/>
        </p:nvSpPr>
        <p:spPr>
          <a:xfrm>
            <a:off x="0" y="6633575"/>
            <a:ext cx="4572000" cy="223622"/>
          </a:xfrm>
          <a:prstGeom prst="rect">
            <a:avLst/>
          </a:prstGeom>
        </p:spPr>
        <p:txBody>
          <a:bodyPr lIns="91416" tIns="45709" rIns="91416" bIns="45709">
            <a:spAutoFit/>
          </a:bodyPr>
          <a:lstStyle/>
          <a:p>
            <a:r>
              <a:rPr lang="en-US" sz="800" dirty="0">
                <a:solidFill>
                  <a:srgbClr val="FFFF00"/>
                </a:solidFill>
              </a:rPr>
              <a:t>Image: </a:t>
            </a:r>
            <a:r>
              <a:rPr lang="en-US" sz="800" dirty="0" err="1">
                <a:solidFill>
                  <a:srgbClr val="FFFF00"/>
                </a:solidFill>
              </a:rPr>
              <a:t>eagerexistence.com</a:t>
            </a:r>
            <a:endParaRPr lang="en-US" sz="800" dirty="0">
              <a:solidFill>
                <a:srgbClr val="FFFF00"/>
              </a:solidFill>
            </a:endParaRPr>
          </a:p>
        </p:txBody>
      </p:sp>
      <p:sp>
        <p:nvSpPr>
          <p:cNvPr id="8" name="Rectangle 7"/>
          <p:cNvSpPr/>
          <p:nvPr/>
        </p:nvSpPr>
        <p:spPr>
          <a:xfrm>
            <a:off x="8312339" y="4562288"/>
            <a:ext cx="4572000" cy="223622"/>
          </a:xfrm>
          <a:prstGeom prst="rect">
            <a:avLst/>
          </a:prstGeom>
        </p:spPr>
        <p:txBody>
          <a:bodyPr lIns="91416" tIns="45709" rIns="91416" bIns="45709">
            <a:spAutoFit/>
          </a:bodyPr>
          <a:lstStyle/>
          <a:p>
            <a:r>
              <a:rPr lang="en-US" sz="800" dirty="0">
                <a:solidFill>
                  <a:srgbClr val="FFFF00"/>
                </a:solidFill>
              </a:rPr>
              <a:t>Image: YouTube</a:t>
            </a:r>
          </a:p>
        </p:txBody>
      </p:sp>
      <p:sp>
        <p:nvSpPr>
          <p:cNvPr id="9" name="Rectangle 8"/>
          <p:cNvSpPr/>
          <p:nvPr/>
        </p:nvSpPr>
        <p:spPr>
          <a:xfrm>
            <a:off x="7406244" y="6652567"/>
            <a:ext cx="4572000" cy="223622"/>
          </a:xfrm>
          <a:prstGeom prst="rect">
            <a:avLst/>
          </a:prstGeom>
        </p:spPr>
        <p:txBody>
          <a:bodyPr lIns="91416" tIns="45709" rIns="91416" bIns="45709">
            <a:spAutoFit/>
          </a:bodyPr>
          <a:lstStyle/>
          <a:p>
            <a:r>
              <a:rPr lang="en-US" sz="800" dirty="0">
                <a:solidFill>
                  <a:srgbClr val="FFFF00"/>
                </a:solidFill>
              </a:rPr>
              <a:t>Image: </a:t>
            </a:r>
            <a:r>
              <a:rPr lang="en-US" sz="800" dirty="0" err="1">
                <a:solidFill>
                  <a:srgbClr val="FFFF00"/>
                </a:solidFill>
              </a:rPr>
              <a:t>Litttlewoo</a:t>
            </a:r>
            <a:r>
              <a:rPr lang="en-US" sz="800" dirty="0">
                <a:solidFill>
                  <a:srgbClr val="FFFF00"/>
                </a:solidFill>
              </a:rPr>
              <a:t>, via elephant journal</a:t>
            </a:r>
          </a:p>
        </p:txBody>
      </p:sp>
      <p:sp>
        <p:nvSpPr>
          <p:cNvPr id="13" name="Rectangle 12"/>
          <p:cNvSpPr/>
          <p:nvPr/>
        </p:nvSpPr>
        <p:spPr>
          <a:xfrm>
            <a:off x="2749577" y="6642556"/>
            <a:ext cx="4572000" cy="223622"/>
          </a:xfrm>
          <a:prstGeom prst="rect">
            <a:avLst/>
          </a:prstGeom>
        </p:spPr>
        <p:txBody>
          <a:bodyPr lIns="91416" tIns="45709" rIns="91416" bIns="45709">
            <a:spAutoFit/>
          </a:bodyPr>
          <a:lstStyle/>
          <a:p>
            <a:r>
              <a:rPr lang="en-US" sz="800" dirty="0">
                <a:solidFill>
                  <a:srgbClr val="FFFF00"/>
                </a:solidFill>
              </a:rPr>
              <a:t>Image: </a:t>
            </a:r>
            <a:r>
              <a:rPr lang="en-US" sz="800" dirty="0" err="1">
                <a:solidFill>
                  <a:srgbClr val="FFFF00"/>
                </a:solidFill>
              </a:rPr>
              <a:t>cartman.tv</a:t>
            </a:r>
            <a:endParaRPr lang="en-US" sz="800" dirty="0">
              <a:solidFill>
                <a:srgbClr val="FFFF00"/>
              </a:solidFill>
            </a:endParaRPr>
          </a:p>
        </p:txBody>
      </p:sp>
    </p:spTree>
    <p:extLst>
      <p:ext uri="{BB962C8B-B14F-4D97-AF65-F5344CB8AC3E}">
        <p14:creationId xmlns:p14="http://schemas.microsoft.com/office/powerpoint/2010/main" val="12019241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litical leaders devil hor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965"/>
            <a:ext cx="9144000" cy="6467269"/>
          </a:xfrm>
          <a:prstGeom prst="rect">
            <a:avLst/>
          </a:prstGeom>
        </p:spPr>
      </p:pic>
      <p:sp>
        <p:nvSpPr>
          <p:cNvPr id="6" name="Title 1"/>
          <p:cNvSpPr>
            <a:spLocks noGrp="1"/>
          </p:cNvSpPr>
          <p:nvPr>
            <p:ph type="title"/>
          </p:nvPr>
        </p:nvSpPr>
        <p:spPr>
          <a:xfrm>
            <a:off x="0" y="-190664"/>
            <a:ext cx="8584258" cy="774332"/>
          </a:xfrm>
        </p:spPr>
        <p:txBody>
          <a:bodyPr/>
          <a:lstStyle/>
          <a:p>
            <a:r>
              <a:rPr lang="en-US" sz="3000" dirty="0" smtClean="0"/>
              <a:t>Who Is Really Running The Propaganda Show?</a:t>
            </a:r>
            <a:endParaRPr lang="en-US" sz="3000" dirty="0"/>
          </a:p>
        </p:txBody>
      </p:sp>
    </p:spTree>
    <p:extLst>
      <p:ext uri="{BB962C8B-B14F-4D97-AF65-F5344CB8AC3E}">
        <p14:creationId xmlns:p14="http://schemas.microsoft.com/office/powerpoint/2010/main" val="30179813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9"/>
            <a:ext cx="7620000" cy="809094"/>
          </a:xfrm>
        </p:spPr>
        <p:txBody>
          <a:bodyPr/>
          <a:lstStyle/>
          <a:p>
            <a:r>
              <a:rPr lang="en-US" dirty="0" smtClean="0"/>
              <a:t>Definitions</a:t>
            </a:r>
            <a:endParaRPr lang="en-US" dirty="0"/>
          </a:p>
        </p:txBody>
      </p:sp>
      <p:sp>
        <p:nvSpPr>
          <p:cNvPr id="3" name="Content Placeholder 2"/>
          <p:cNvSpPr>
            <a:spLocks noGrp="1"/>
          </p:cNvSpPr>
          <p:nvPr>
            <p:ph idx="1"/>
          </p:nvPr>
        </p:nvSpPr>
        <p:spPr>
          <a:xfrm>
            <a:off x="-160867" y="936022"/>
            <a:ext cx="7620000" cy="4800600"/>
          </a:xfrm>
        </p:spPr>
        <p:txBody>
          <a:bodyPr/>
          <a:lstStyle/>
          <a:p>
            <a:r>
              <a:rPr lang="en-US" dirty="0" smtClean="0"/>
              <a:t>Satanism </a:t>
            </a:r>
            <a:r>
              <a:rPr lang="en-US" sz="1400" dirty="0" smtClean="0">
                <a:solidFill>
                  <a:srgbClr val="0000FF"/>
                </a:solidFill>
              </a:rPr>
              <a:t>not devil worship; “I-theists”</a:t>
            </a:r>
          </a:p>
          <a:p>
            <a:r>
              <a:rPr lang="en-US" dirty="0" smtClean="0"/>
              <a:t>Atheism </a:t>
            </a:r>
            <a:r>
              <a:rPr lang="en-US" sz="1400" dirty="0" smtClean="0">
                <a:solidFill>
                  <a:srgbClr val="0000FF"/>
                </a:solidFill>
              </a:rPr>
              <a:t>different from “agnostic”; atheism=scientism</a:t>
            </a:r>
          </a:p>
          <a:p>
            <a:r>
              <a:rPr lang="en-US" dirty="0" err="1" smtClean="0"/>
              <a:t>Luciferianism</a:t>
            </a:r>
            <a:r>
              <a:rPr lang="en-US" dirty="0" smtClean="0"/>
              <a:t> </a:t>
            </a:r>
            <a:r>
              <a:rPr lang="en-US" sz="1400" dirty="0">
                <a:solidFill>
                  <a:srgbClr val="0000FF"/>
                </a:solidFill>
              </a:rPr>
              <a:t>D</a:t>
            </a:r>
            <a:r>
              <a:rPr lang="en-US" sz="1400" dirty="0" smtClean="0">
                <a:solidFill>
                  <a:srgbClr val="0000FF"/>
                </a:solidFill>
              </a:rPr>
              <a:t>evil worship</a:t>
            </a:r>
          </a:p>
          <a:p>
            <a:r>
              <a:rPr lang="en-US" dirty="0" smtClean="0"/>
              <a:t>Nihilism </a:t>
            </a:r>
            <a:r>
              <a:rPr lang="en-US" sz="1400" dirty="0" smtClean="0">
                <a:solidFill>
                  <a:srgbClr val="0000FF"/>
                </a:solidFill>
              </a:rPr>
              <a:t>”nothing is real”; denial of self and senses, solipsism</a:t>
            </a:r>
          </a:p>
          <a:p>
            <a:r>
              <a:rPr lang="en-US" dirty="0" smtClean="0"/>
              <a:t>Monism </a:t>
            </a:r>
            <a:r>
              <a:rPr lang="en-US" sz="1400" dirty="0" smtClean="0">
                <a:solidFill>
                  <a:srgbClr val="0000FF"/>
                </a:solidFill>
              </a:rPr>
              <a:t>everything is one, we are all one</a:t>
            </a:r>
          </a:p>
          <a:p>
            <a:r>
              <a:rPr lang="en-US" dirty="0" smtClean="0"/>
              <a:t>Dualism </a:t>
            </a:r>
            <a:r>
              <a:rPr lang="en-US" sz="1400" dirty="0" smtClean="0">
                <a:solidFill>
                  <a:srgbClr val="0000FF"/>
                </a:solidFill>
              </a:rPr>
              <a:t>good and evil, co-eternal binary opposition</a:t>
            </a:r>
          </a:p>
          <a:p>
            <a:r>
              <a:rPr lang="en-US" dirty="0" err="1" smtClean="0"/>
              <a:t>Syntheism</a:t>
            </a:r>
            <a:r>
              <a:rPr lang="en-US" dirty="0" smtClean="0"/>
              <a:t> </a:t>
            </a:r>
            <a:r>
              <a:rPr lang="en-US" sz="1400" dirty="0" smtClean="0">
                <a:solidFill>
                  <a:srgbClr val="0000FF"/>
                </a:solidFill>
              </a:rPr>
              <a:t>artificial god; </a:t>
            </a:r>
            <a:r>
              <a:rPr lang="en-US" sz="1400" dirty="0" err="1" smtClean="0">
                <a:solidFill>
                  <a:srgbClr val="0000FF"/>
                </a:solidFill>
              </a:rPr>
              <a:t>Kurzweil</a:t>
            </a:r>
            <a:r>
              <a:rPr lang="en-US" sz="1400" dirty="0" smtClean="0">
                <a:solidFill>
                  <a:srgbClr val="0000FF"/>
                </a:solidFill>
              </a:rPr>
              <a:t>, Singularity</a:t>
            </a:r>
          </a:p>
          <a:p>
            <a:r>
              <a:rPr lang="en-US" dirty="0" smtClean="0"/>
              <a:t>Self is god </a:t>
            </a:r>
            <a:r>
              <a:rPr lang="en-US" sz="1400" dirty="0" smtClean="0">
                <a:solidFill>
                  <a:srgbClr val="0000FF"/>
                </a:solidFill>
              </a:rPr>
              <a:t>message of Aquarian conspiracy, New Age movement, Burning Man </a:t>
            </a:r>
          </a:p>
          <a:p>
            <a:r>
              <a:rPr lang="en-US" dirty="0" smtClean="0"/>
              <a:t>Death of god </a:t>
            </a:r>
            <a:r>
              <a:rPr lang="en-US" sz="1400" i="1" dirty="0" smtClean="0">
                <a:solidFill>
                  <a:srgbClr val="0000FF"/>
                </a:solidFill>
              </a:rPr>
              <a:t>Thus </a:t>
            </a:r>
            <a:r>
              <a:rPr lang="en-US" sz="1400" i="1" dirty="0" err="1" smtClean="0">
                <a:solidFill>
                  <a:srgbClr val="0000FF"/>
                </a:solidFill>
              </a:rPr>
              <a:t>Spake</a:t>
            </a:r>
            <a:r>
              <a:rPr lang="en-US" sz="1400" i="1" dirty="0" smtClean="0">
                <a:solidFill>
                  <a:srgbClr val="0000FF"/>
                </a:solidFill>
              </a:rPr>
              <a:t> </a:t>
            </a:r>
            <a:r>
              <a:rPr lang="en-US" sz="1400" i="1" dirty="0" err="1" smtClean="0">
                <a:solidFill>
                  <a:srgbClr val="0000FF"/>
                </a:solidFill>
              </a:rPr>
              <a:t>Zarathrustra</a:t>
            </a:r>
            <a:r>
              <a:rPr lang="en-US" sz="1400" i="1" dirty="0" smtClean="0">
                <a:solidFill>
                  <a:srgbClr val="0000FF"/>
                </a:solidFill>
              </a:rPr>
              <a:t>; </a:t>
            </a:r>
            <a:r>
              <a:rPr lang="en-US" sz="1400" dirty="0" smtClean="0">
                <a:solidFill>
                  <a:srgbClr val="0000FF"/>
                </a:solidFill>
              </a:rPr>
              <a:t>natural aristocracy of the superman</a:t>
            </a:r>
          </a:p>
          <a:p>
            <a:r>
              <a:rPr lang="en-US" dirty="0"/>
              <a:t>Nietzsche </a:t>
            </a:r>
            <a:r>
              <a:rPr lang="en-US" sz="1400" dirty="0" err="1">
                <a:solidFill>
                  <a:srgbClr val="0000FF"/>
                </a:solidFill>
              </a:rPr>
              <a:t>uber</a:t>
            </a:r>
            <a:r>
              <a:rPr lang="en-US" sz="1400" dirty="0">
                <a:solidFill>
                  <a:srgbClr val="0000FF"/>
                </a:solidFill>
              </a:rPr>
              <a:t>-mensch; Super Man, X-Men, entire Marvel genre</a:t>
            </a:r>
          </a:p>
          <a:p>
            <a:endParaRPr lang="en-US" dirty="0" smtClean="0"/>
          </a:p>
        </p:txBody>
      </p:sp>
      <p:pic>
        <p:nvPicPr>
          <p:cNvPr id="4" name="Picture 3" descr="Screenshot 2016-07-13 14.35.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368" y="1464734"/>
            <a:ext cx="3311632" cy="2319867"/>
          </a:xfrm>
          <a:prstGeom prst="rect">
            <a:avLst/>
          </a:prstGeom>
        </p:spPr>
      </p:pic>
      <p:sp>
        <p:nvSpPr>
          <p:cNvPr id="5" name="Rectangle 4"/>
          <p:cNvSpPr/>
          <p:nvPr/>
        </p:nvSpPr>
        <p:spPr>
          <a:xfrm>
            <a:off x="6460066" y="3450623"/>
            <a:ext cx="1422400" cy="215444"/>
          </a:xfrm>
          <a:prstGeom prst="rect">
            <a:avLst/>
          </a:prstGeom>
        </p:spPr>
        <p:txBody>
          <a:bodyPr wrap="square">
            <a:spAutoFit/>
          </a:bodyPr>
          <a:lstStyle/>
          <a:p>
            <a:r>
              <a:rPr lang="en-US" sz="800" dirty="0" smtClean="0"/>
              <a:t>Source: </a:t>
            </a:r>
            <a:r>
              <a:rPr lang="en-US" sz="800" dirty="0" err="1" smtClean="0"/>
              <a:t>dictionary.com</a:t>
            </a:r>
            <a:endParaRPr lang="en-US" sz="800" dirty="0"/>
          </a:p>
        </p:txBody>
      </p:sp>
      <p:sp>
        <p:nvSpPr>
          <p:cNvPr id="6" name="Rectangle 5"/>
          <p:cNvSpPr/>
          <p:nvPr/>
        </p:nvSpPr>
        <p:spPr>
          <a:xfrm>
            <a:off x="1" y="5172658"/>
            <a:ext cx="6460066" cy="1600438"/>
          </a:xfrm>
          <a:prstGeom prst="rect">
            <a:avLst/>
          </a:prstGeom>
        </p:spPr>
        <p:txBody>
          <a:bodyPr wrap="square">
            <a:spAutoFit/>
          </a:bodyPr>
          <a:lstStyle/>
          <a:p>
            <a:r>
              <a:rPr lang="en-US" sz="1400" i="1" dirty="0" err="1"/>
              <a:t>Luciferianism</a:t>
            </a:r>
            <a:r>
              <a:rPr lang="en-US" sz="1400" i="1" dirty="0"/>
              <a:t> is a belief system that includes both theistic and atheistic denominations and is, therefore, heavily influenced by differing personal beliefs. Considered by many to be a religion, and by some to be a philosophy or way of life, </a:t>
            </a:r>
            <a:r>
              <a:rPr lang="en-US" sz="1400" i="1" dirty="0" err="1"/>
              <a:t>Luciferianism</a:t>
            </a:r>
            <a:r>
              <a:rPr lang="en-US" sz="1400" i="1" dirty="0"/>
              <a:t> as a whole has no specific dogma to which its followers adhere. Rather, it encompasses a broad range of beliefs with numerous personal variations, ranging from the veneration of a literal deity and the practice of occultism, to a secular set of principles that use mythological references as a form of symbolism and cultural tradition</a:t>
            </a:r>
            <a:r>
              <a:rPr lang="en-US" sz="1400" dirty="0"/>
              <a:t>.</a:t>
            </a:r>
          </a:p>
        </p:txBody>
      </p:sp>
      <p:sp>
        <p:nvSpPr>
          <p:cNvPr id="7" name="Rectangle 6"/>
          <p:cNvSpPr/>
          <p:nvPr/>
        </p:nvSpPr>
        <p:spPr>
          <a:xfrm>
            <a:off x="118532" y="6642556"/>
            <a:ext cx="1422400" cy="215444"/>
          </a:xfrm>
          <a:prstGeom prst="rect">
            <a:avLst/>
          </a:prstGeom>
        </p:spPr>
        <p:txBody>
          <a:bodyPr wrap="square">
            <a:spAutoFit/>
          </a:bodyPr>
          <a:lstStyle/>
          <a:p>
            <a:r>
              <a:rPr lang="en-US" sz="800" dirty="0" smtClean="0"/>
              <a:t>Source: Wikipedia</a:t>
            </a:r>
            <a:endParaRPr lang="en-US" sz="800" dirty="0"/>
          </a:p>
        </p:txBody>
      </p:sp>
      <p:sp>
        <p:nvSpPr>
          <p:cNvPr id="8" name="Rectangle 7"/>
          <p:cNvSpPr/>
          <p:nvPr/>
        </p:nvSpPr>
        <p:spPr>
          <a:xfrm>
            <a:off x="2717800" y="110404"/>
            <a:ext cx="5757333" cy="1015663"/>
          </a:xfrm>
          <a:prstGeom prst="rect">
            <a:avLst/>
          </a:prstGeom>
        </p:spPr>
        <p:txBody>
          <a:bodyPr wrap="square">
            <a:spAutoFit/>
          </a:bodyPr>
          <a:lstStyle/>
          <a:p>
            <a:pPr algn="r"/>
            <a:r>
              <a:rPr lang="en-US" sz="1200" i="1" dirty="0"/>
              <a:t>The Satanist realizes that man, and the action and reaction of the universe, is responsible for everything, and doesn’t mislead himself into thinking that someone cares.</a:t>
            </a:r>
          </a:p>
          <a:p>
            <a:pPr algn="r"/>
            <a:r>
              <a:rPr lang="en-US" sz="1200" i="1" dirty="0"/>
              <a:t>Is it not more sensible to worship a god that he, himself, has created, in accordance with his own emotional needs—one that best represents the very carnal and physical being that has the idea-power to invent a god in the first place?</a:t>
            </a:r>
          </a:p>
        </p:txBody>
      </p:sp>
      <p:sp>
        <p:nvSpPr>
          <p:cNvPr id="9" name="Rectangle 8"/>
          <p:cNvSpPr/>
          <p:nvPr/>
        </p:nvSpPr>
        <p:spPr>
          <a:xfrm>
            <a:off x="7035800" y="1088422"/>
            <a:ext cx="1422400" cy="215444"/>
          </a:xfrm>
          <a:prstGeom prst="rect">
            <a:avLst/>
          </a:prstGeom>
        </p:spPr>
        <p:txBody>
          <a:bodyPr wrap="square">
            <a:spAutoFit/>
          </a:bodyPr>
          <a:lstStyle/>
          <a:p>
            <a:r>
              <a:rPr lang="en-US" sz="800" dirty="0" smtClean="0"/>
              <a:t>Source: </a:t>
            </a:r>
            <a:r>
              <a:rPr lang="en-US" sz="800" dirty="0" err="1" smtClean="0"/>
              <a:t>churchofsatan.com</a:t>
            </a:r>
            <a:endParaRPr lang="en-US" sz="800" dirty="0"/>
          </a:p>
        </p:txBody>
      </p:sp>
      <p:pic>
        <p:nvPicPr>
          <p:cNvPr id="10" name="Picture 9" descr="Screenshot 2016-07-15 12.25.2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067" y="3784600"/>
            <a:ext cx="2683934" cy="3073744"/>
          </a:xfrm>
          <a:prstGeom prst="rect">
            <a:avLst/>
          </a:prstGeom>
        </p:spPr>
      </p:pic>
      <p:sp>
        <p:nvSpPr>
          <p:cNvPr id="11" name="Rectangle 10"/>
          <p:cNvSpPr/>
          <p:nvPr/>
        </p:nvSpPr>
        <p:spPr>
          <a:xfrm>
            <a:off x="8043333" y="6665374"/>
            <a:ext cx="1422400" cy="215444"/>
          </a:xfrm>
          <a:prstGeom prst="rect">
            <a:avLst/>
          </a:prstGeom>
        </p:spPr>
        <p:txBody>
          <a:bodyPr wrap="square">
            <a:spAutoFit/>
          </a:bodyPr>
          <a:lstStyle/>
          <a:p>
            <a:r>
              <a:rPr lang="en-US" sz="800" dirty="0" smtClean="0">
                <a:solidFill>
                  <a:srgbClr val="FFFF00"/>
                </a:solidFill>
              </a:rPr>
              <a:t>Source: </a:t>
            </a:r>
            <a:r>
              <a:rPr lang="en-US" sz="800" dirty="0" err="1" smtClean="0">
                <a:solidFill>
                  <a:srgbClr val="FFFF00"/>
                </a:solidFill>
              </a:rPr>
              <a:t>burningman.org</a:t>
            </a:r>
            <a:endParaRPr lang="en-US" sz="800" dirty="0">
              <a:solidFill>
                <a:srgbClr val="FFFF00"/>
              </a:solidFill>
            </a:endParaRPr>
          </a:p>
        </p:txBody>
      </p:sp>
    </p:spTree>
    <p:extLst>
      <p:ext uri="{BB962C8B-B14F-4D97-AF65-F5344CB8AC3E}">
        <p14:creationId xmlns:p14="http://schemas.microsoft.com/office/powerpoint/2010/main" val="1641554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361"/>
            <a:ext cx="7620000" cy="910694"/>
          </a:xfrm>
        </p:spPr>
        <p:txBody>
          <a:bodyPr/>
          <a:lstStyle/>
          <a:p>
            <a:r>
              <a:rPr lang="en-US" dirty="0" smtClean="0"/>
              <a:t>Journey of a Satanist </a:t>
            </a:r>
            <a:r>
              <a:rPr lang="en-US" sz="1600" dirty="0" smtClean="0"/>
              <a:t>from observation to acceptance</a:t>
            </a:r>
            <a:endParaRPr lang="en-US" sz="1600" dirty="0"/>
          </a:p>
        </p:txBody>
      </p:sp>
      <p:sp>
        <p:nvSpPr>
          <p:cNvPr id="3" name="Content Placeholder 2"/>
          <p:cNvSpPr>
            <a:spLocks noGrp="1"/>
          </p:cNvSpPr>
          <p:nvPr>
            <p:ph idx="1"/>
          </p:nvPr>
        </p:nvSpPr>
        <p:spPr>
          <a:xfrm>
            <a:off x="-169333" y="804334"/>
            <a:ext cx="8610600" cy="6053666"/>
          </a:xfrm>
        </p:spPr>
        <p:txBody>
          <a:bodyPr>
            <a:normAutofit fontScale="70000" lnSpcReduction="20000"/>
          </a:bodyPr>
          <a:lstStyle/>
          <a:p>
            <a:r>
              <a:rPr lang="en-US" dirty="0" smtClean="0"/>
              <a:t>Nature </a:t>
            </a:r>
            <a:r>
              <a:rPr lang="en-US" dirty="0"/>
              <a:t>encompasses all that exists. There is nothing supernatural in Nature.</a:t>
            </a:r>
          </a:p>
          <a:p>
            <a:r>
              <a:rPr lang="en-US" dirty="0"/>
              <a:t>The spiritual is an illusion. I am utterly carnal.</a:t>
            </a:r>
          </a:p>
          <a:p>
            <a:r>
              <a:rPr lang="en-US" dirty="0"/>
              <a:t>Reason is my tool for cognition making faith anathema. I question all things. I am a skeptic.</a:t>
            </a:r>
          </a:p>
          <a:p>
            <a:r>
              <a:rPr lang="en-US" dirty="0"/>
              <a:t>I do not accept false dichotomies, finding instead the “third side” which brings me closest to understanding the mysteries of existence.</a:t>
            </a:r>
          </a:p>
          <a:p>
            <a:r>
              <a:rPr lang="en-US" dirty="0"/>
              <a:t>The universe is neither benevolent nor malevolent; it is indifferent.</a:t>
            </a:r>
          </a:p>
          <a:p>
            <a:r>
              <a:rPr lang="en-US" dirty="0"/>
              <a:t>There are no Gods. I am an atheist.</a:t>
            </a:r>
          </a:p>
          <a:p>
            <a:r>
              <a:rPr lang="en-US" dirty="0"/>
              <a:t>There is no intrinsic purpose to life beyond biological imperatives. I thus determine my own life’s meaning.</a:t>
            </a:r>
          </a:p>
          <a:p>
            <a:r>
              <a:rPr lang="en-US" dirty="0"/>
              <a:t>I decide what is of value. I am my own highest value therefore I am my own God. I am an I-theist.</a:t>
            </a:r>
          </a:p>
          <a:p>
            <a:r>
              <a:rPr lang="en-US" dirty="0"/>
              <a:t>Good is that which benefits me and promotes that which I hold in esteem.</a:t>
            </a:r>
          </a:p>
          <a:p>
            <a:r>
              <a:rPr lang="en-US" dirty="0"/>
              <a:t>Evil is that which harms me and hinders that which I cherish.</a:t>
            </a:r>
          </a:p>
          <a:p>
            <a:r>
              <a:rPr lang="en-US" dirty="0"/>
              <a:t>I live to maximize the Good for myself and those I value. At all times I remain in control of my pursuit of pleasure. I am an Epicurean.</a:t>
            </a:r>
          </a:p>
          <a:p>
            <a:r>
              <a:rPr lang="en-US" dirty="0"/>
              <a:t>Merit determines my criteria for the judgment of myself and others. I judge and am prepared to be judged.</a:t>
            </a:r>
          </a:p>
          <a:p>
            <a:r>
              <a:rPr lang="en-US" dirty="0"/>
              <a:t>I seek a just outcome in my exchanges with those around me. I thus will do unto others as I would prefer they do unto me. However, if they treat me poorly, I shall return that behavior in like degree.</a:t>
            </a:r>
          </a:p>
          <a:p>
            <a:r>
              <a:rPr lang="en-US" dirty="0"/>
              <a:t>I grasp the human need for symbols as a means for distillation of complex thought structures.</a:t>
            </a:r>
          </a:p>
          <a:p>
            <a:r>
              <a:rPr lang="en-US" dirty="0"/>
              <a:t>The symbol that best exemplifies my nature as an aware beast is Satan, the avatar of carnality, justice, and self-determination.</a:t>
            </a:r>
          </a:p>
          <a:p>
            <a:r>
              <a:rPr lang="en-US" dirty="0"/>
              <a:t>I see myself reflected in the philosophy created by Anton </a:t>
            </a:r>
            <a:r>
              <a:rPr lang="en-US" dirty="0" err="1"/>
              <a:t>Szandor</a:t>
            </a:r>
            <a:r>
              <a:rPr lang="en-US" dirty="0"/>
              <a:t> </a:t>
            </a:r>
            <a:r>
              <a:rPr lang="en-US" dirty="0" err="1"/>
              <a:t>LaVey</a:t>
            </a:r>
            <a:r>
              <a:rPr lang="en-US" dirty="0"/>
              <a:t>.</a:t>
            </a:r>
          </a:p>
          <a:p>
            <a:r>
              <a:rPr lang="en-US" dirty="0"/>
              <a:t>I am proud to call myself a Satanist.</a:t>
            </a:r>
          </a:p>
          <a:p>
            <a:endParaRPr lang="en-US" dirty="0"/>
          </a:p>
        </p:txBody>
      </p:sp>
      <p:sp>
        <p:nvSpPr>
          <p:cNvPr id="4" name="TextBox 3"/>
          <p:cNvSpPr txBox="1"/>
          <p:nvPr/>
        </p:nvSpPr>
        <p:spPr>
          <a:xfrm>
            <a:off x="7200900" y="6642556"/>
            <a:ext cx="3293533" cy="215444"/>
          </a:xfrm>
          <a:prstGeom prst="rect">
            <a:avLst/>
          </a:prstGeom>
          <a:noFill/>
        </p:spPr>
        <p:txBody>
          <a:bodyPr wrap="square" rtlCol="0">
            <a:spAutoFit/>
          </a:bodyPr>
          <a:lstStyle/>
          <a:p>
            <a:r>
              <a:rPr lang="en-US" sz="800" dirty="0" smtClean="0"/>
              <a:t>Source: </a:t>
            </a:r>
            <a:r>
              <a:rPr lang="en-US" sz="800" dirty="0" err="1" smtClean="0"/>
              <a:t>churchofsatan.com</a:t>
            </a:r>
            <a:endParaRPr lang="en-US" sz="800" dirty="0"/>
          </a:p>
        </p:txBody>
      </p:sp>
    </p:spTree>
    <p:extLst>
      <p:ext uri="{BB962C8B-B14F-4D97-AF65-F5344CB8AC3E}">
        <p14:creationId xmlns:p14="http://schemas.microsoft.com/office/powerpoint/2010/main" val="14901098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41733" y="0"/>
            <a:ext cx="1202267" cy="1579098"/>
          </a:xfrm>
          <a:prstGeom prst="rect">
            <a:avLst/>
          </a:prstGeom>
        </p:spPr>
      </p:pic>
      <p:pic>
        <p:nvPicPr>
          <p:cNvPr id="4" name="Picture 3"/>
          <p:cNvPicPr>
            <a:picLocks noChangeAspect="1"/>
          </p:cNvPicPr>
          <p:nvPr/>
        </p:nvPicPr>
        <p:blipFill>
          <a:blip r:embed="rId4"/>
          <a:stretch>
            <a:fillRect/>
          </a:stretch>
        </p:blipFill>
        <p:spPr>
          <a:xfrm>
            <a:off x="6942200" y="3174999"/>
            <a:ext cx="2235668" cy="3683001"/>
          </a:xfrm>
          <a:prstGeom prst="rect">
            <a:avLst/>
          </a:prstGeom>
        </p:spPr>
      </p:pic>
      <p:sp>
        <p:nvSpPr>
          <p:cNvPr id="2" name="Title 1"/>
          <p:cNvSpPr>
            <a:spLocks noGrp="1"/>
          </p:cNvSpPr>
          <p:nvPr>
            <p:ph type="title"/>
          </p:nvPr>
        </p:nvSpPr>
        <p:spPr>
          <a:xfrm>
            <a:off x="0" y="29106"/>
            <a:ext cx="7620000" cy="826027"/>
          </a:xfrm>
        </p:spPr>
        <p:txBody>
          <a:bodyPr/>
          <a:lstStyle/>
          <a:p>
            <a:r>
              <a:rPr lang="en-US" dirty="0" smtClean="0"/>
              <a:t>Evolution of Modern Satanism</a:t>
            </a:r>
            <a:endParaRPr lang="en-US" dirty="0"/>
          </a:p>
        </p:txBody>
      </p:sp>
      <p:sp>
        <p:nvSpPr>
          <p:cNvPr id="3" name="Content Placeholder 2"/>
          <p:cNvSpPr>
            <a:spLocks noGrp="1"/>
          </p:cNvSpPr>
          <p:nvPr>
            <p:ph idx="1"/>
          </p:nvPr>
        </p:nvSpPr>
        <p:spPr>
          <a:xfrm>
            <a:off x="-135466" y="905932"/>
            <a:ext cx="8187267" cy="5063067"/>
          </a:xfrm>
        </p:spPr>
        <p:txBody>
          <a:bodyPr>
            <a:normAutofit fontScale="70000" lnSpcReduction="20000"/>
          </a:bodyPr>
          <a:lstStyle/>
          <a:p>
            <a:r>
              <a:rPr lang="en-US" dirty="0" smtClean="0"/>
              <a:t>1500’s Sir Francis </a:t>
            </a:r>
            <a:r>
              <a:rPr lang="en-US" dirty="0" err="1" smtClean="0"/>
              <a:t>Walsingham</a:t>
            </a:r>
            <a:r>
              <a:rPr lang="en-US" dirty="0" smtClean="0"/>
              <a:t> and John Dee </a:t>
            </a:r>
            <a:r>
              <a:rPr lang="en-US" sz="1600" dirty="0" smtClean="0">
                <a:solidFill>
                  <a:srgbClr val="0000FF"/>
                </a:solidFill>
              </a:rPr>
              <a:t>007; birth of British Intelligence. Summoning demons, </a:t>
            </a:r>
            <a:r>
              <a:rPr lang="en-US" sz="1600" dirty="0" err="1" smtClean="0">
                <a:solidFill>
                  <a:srgbClr val="0000FF"/>
                </a:solidFill>
              </a:rPr>
              <a:t>seances</a:t>
            </a:r>
            <a:r>
              <a:rPr lang="en-US" sz="1600" dirty="0" smtClean="0">
                <a:solidFill>
                  <a:srgbClr val="0000FF"/>
                </a:solidFill>
              </a:rPr>
              <a:t>. Kelly</a:t>
            </a:r>
          </a:p>
          <a:p>
            <a:r>
              <a:rPr lang="en-US" dirty="0" smtClean="0"/>
              <a:t>1700’s Hellfire Club </a:t>
            </a:r>
            <a:r>
              <a:rPr lang="en-US" sz="1600" dirty="0" smtClean="0">
                <a:solidFill>
                  <a:srgbClr val="0000FF"/>
                </a:solidFill>
              </a:rPr>
              <a:t>Order of Friars of </a:t>
            </a:r>
            <a:r>
              <a:rPr lang="en-US" sz="1600" u="sng" dirty="0" smtClean="0">
                <a:solidFill>
                  <a:srgbClr val="0000FF"/>
                </a:solidFill>
              </a:rPr>
              <a:t>St Francis</a:t>
            </a:r>
            <a:r>
              <a:rPr lang="en-US" sz="1600" dirty="0" smtClean="0">
                <a:solidFill>
                  <a:srgbClr val="0000FF"/>
                </a:solidFill>
              </a:rPr>
              <a:t>; </a:t>
            </a:r>
            <a:r>
              <a:rPr lang="en-US" sz="1600" dirty="0" err="1" smtClean="0">
                <a:solidFill>
                  <a:srgbClr val="0000FF"/>
                </a:solidFill>
              </a:rPr>
              <a:t>Dashwood</a:t>
            </a:r>
            <a:r>
              <a:rPr lang="en-US" sz="1600" dirty="0" smtClean="0">
                <a:solidFill>
                  <a:srgbClr val="0000FF"/>
                </a:solidFill>
              </a:rPr>
              <a:t>, Franklin, Earl of Sandwich, John Wilkes; espionage; </a:t>
            </a:r>
            <a:r>
              <a:rPr lang="en-US" sz="1600" dirty="0" err="1" smtClean="0">
                <a:solidFill>
                  <a:srgbClr val="0000FF"/>
                </a:solidFill>
              </a:rPr>
              <a:t>Eleusian</a:t>
            </a:r>
            <a:r>
              <a:rPr lang="en-US" sz="1600" dirty="0" smtClean="0">
                <a:solidFill>
                  <a:srgbClr val="0000FF"/>
                </a:solidFill>
              </a:rPr>
              <a:t> rites</a:t>
            </a:r>
          </a:p>
          <a:p>
            <a:r>
              <a:rPr lang="en-US" dirty="0" smtClean="0"/>
              <a:t>1900’s OTO </a:t>
            </a:r>
            <a:r>
              <a:rPr lang="en-US" sz="1600" dirty="0" smtClean="0">
                <a:solidFill>
                  <a:srgbClr val="0000FF"/>
                </a:solidFill>
              </a:rPr>
              <a:t>Crowley(Intelligence Agent)  </a:t>
            </a:r>
            <a:r>
              <a:rPr lang="en-US" sz="1600" dirty="0">
                <a:solidFill>
                  <a:srgbClr val="0000FF"/>
                </a:solidFill>
              </a:rPr>
              <a:t>consolidating theosophy, freemasonry, </a:t>
            </a:r>
            <a:r>
              <a:rPr lang="en-US" sz="1600" dirty="0" smtClean="0">
                <a:solidFill>
                  <a:srgbClr val="0000FF"/>
                </a:solidFill>
              </a:rPr>
              <a:t>Illuminati</a:t>
            </a:r>
            <a:endParaRPr lang="en-US" sz="1600" dirty="0">
              <a:solidFill>
                <a:srgbClr val="0000FF"/>
              </a:solidFill>
            </a:endParaRPr>
          </a:p>
          <a:p>
            <a:r>
              <a:rPr lang="en-US" dirty="0" smtClean="0"/>
              <a:t>1940’s Jack Parsons, L Ron Hubbard </a:t>
            </a:r>
            <a:r>
              <a:rPr lang="en-US" sz="1500" dirty="0" smtClean="0">
                <a:solidFill>
                  <a:srgbClr val="0000FF"/>
                </a:solidFill>
              </a:rPr>
              <a:t>Agape Lodge; </a:t>
            </a:r>
            <a:r>
              <a:rPr lang="en-US" sz="1500" dirty="0" err="1" smtClean="0">
                <a:solidFill>
                  <a:srgbClr val="0000FF"/>
                </a:solidFill>
              </a:rPr>
              <a:t>Crowleyan</a:t>
            </a:r>
            <a:r>
              <a:rPr lang="en-US" sz="1500" dirty="0" smtClean="0">
                <a:solidFill>
                  <a:srgbClr val="0000FF"/>
                </a:solidFill>
              </a:rPr>
              <a:t> cell – Sex &amp; Rockets</a:t>
            </a:r>
          </a:p>
          <a:p>
            <a:r>
              <a:rPr lang="en-US" dirty="0" smtClean="0"/>
              <a:t>1948 </a:t>
            </a:r>
            <a:r>
              <a:rPr lang="en-US" dirty="0" err="1" smtClean="0"/>
              <a:t>Ophite</a:t>
            </a:r>
            <a:r>
              <a:rPr lang="en-US" dirty="0" smtClean="0"/>
              <a:t> </a:t>
            </a:r>
            <a:r>
              <a:rPr lang="en-US" dirty="0" err="1" smtClean="0"/>
              <a:t>Cultus</a:t>
            </a:r>
            <a:r>
              <a:rPr lang="en-US" dirty="0" smtClean="0"/>
              <a:t> </a:t>
            </a:r>
            <a:r>
              <a:rPr lang="en-US" dirty="0" err="1" smtClean="0"/>
              <a:t>Satanas</a:t>
            </a:r>
            <a:r>
              <a:rPr lang="en-US" dirty="0" smtClean="0"/>
              <a:t> </a:t>
            </a:r>
            <a:r>
              <a:rPr lang="en-US" sz="1500" dirty="0" smtClean="0">
                <a:solidFill>
                  <a:srgbClr val="0000FF"/>
                </a:solidFill>
              </a:rPr>
              <a:t>Herbert Arthur Sloane (Army); “Our Lady of </a:t>
            </a:r>
            <a:r>
              <a:rPr lang="en-US" sz="1500" dirty="0" err="1" smtClean="0">
                <a:solidFill>
                  <a:srgbClr val="0000FF"/>
                </a:solidFill>
              </a:rPr>
              <a:t>Endor</a:t>
            </a:r>
            <a:r>
              <a:rPr lang="en-US" sz="1500" dirty="0" smtClean="0">
                <a:solidFill>
                  <a:srgbClr val="0000FF"/>
                </a:solidFill>
              </a:rPr>
              <a:t>” coven, Ohio</a:t>
            </a:r>
          </a:p>
          <a:p>
            <a:r>
              <a:rPr lang="en-US" dirty="0" smtClean="0"/>
              <a:t>1960’s OTO </a:t>
            </a:r>
            <a:r>
              <a:rPr lang="en-US" dirty="0"/>
              <a:t>and Rock &amp; </a:t>
            </a:r>
            <a:r>
              <a:rPr lang="en-US" dirty="0" smtClean="0"/>
              <a:t>Roll</a:t>
            </a:r>
          </a:p>
          <a:p>
            <a:pPr lvl="1"/>
            <a:r>
              <a:rPr lang="en-US" sz="1400" dirty="0" smtClean="0">
                <a:solidFill>
                  <a:srgbClr val="0000FF"/>
                </a:solidFill>
              </a:rPr>
              <a:t>Beatles, Stones</a:t>
            </a:r>
          </a:p>
          <a:p>
            <a:pPr lvl="1"/>
            <a:r>
              <a:rPr lang="en-US" sz="1400" dirty="0" smtClean="0">
                <a:solidFill>
                  <a:srgbClr val="0000FF"/>
                </a:solidFill>
              </a:rPr>
              <a:t>Black Sabbath, Led Zeppelin</a:t>
            </a:r>
          </a:p>
          <a:p>
            <a:pPr lvl="1"/>
            <a:r>
              <a:rPr lang="en-US" sz="1400" dirty="0" smtClean="0">
                <a:solidFill>
                  <a:srgbClr val="0000FF"/>
                </a:solidFill>
              </a:rPr>
              <a:t>Rap music</a:t>
            </a:r>
            <a:endParaRPr lang="en-US" sz="1400" dirty="0">
              <a:solidFill>
                <a:srgbClr val="0000FF"/>
              </a:solidFill>
            </a:endParaRPr>
          </a:p>
          <a:p>
            <a:r>
              <a:rPr lang="en-US" dirty="0" smtClean="0"/>
              <a:t>1965 Process Church of Final </a:t>
            </a:r>
            <a:r>
              <a:rPr lang="en-US" dirty="0" err="1" smtClean="0"/>
              <a:t>Judgement</a:t>
            </a:r>
            <a:r>
              <a:rPr lang="en-US" dirty="0" smtClean="0"/>
              <a:t> </a:t>
            </a:r>
            <a:r>
              <a:rPr lang="en-US" sz="1600" dirty="0" smtClean="0">
                <a:solidFill>
                  <a:srgbClr val="0000FF"/>
                </a:solidFill>
              </a:rPr>
              <a:t>London; splintered from Scientology</a:t>
            </a:r>
          </a:p>
          <a:p>
            <a:r>
              <a:rPr lang="en-US" dirty="0" smtClean="0"/>
              <a:t>1966 Church of Satan </a:t>
            </a:r>
            <a:r>
              <a:rPr lang="en-US" sz="1600" dirty="0" smtClean="0">
                <a:solidFill>
                  <a:srgbClr val="0000FF"/>
                </a:solidFill>
              </a:rPr>
              <a:t>Anton </a:t>
            </a:r>
            <a:r>
              <a:rPr lang="en-US" sz="1600" dirty="0" err="1" smtClean="0">
                <a:solidFill>
                  <a:srgbClr val="0000FF"/>
                </a:solidFill>
              </a:rPr>
              <a:t>LaVey</a:t>
            </a:r>
            <a:r>
              <a:rPr lang="en-US" sz="1600" dirty="0" smtClean="0">
                <a:solidFill>
                  <a:srgbClr val="0000FF"/>
                </a:solidFill>
              </a:rPr>
              <a:t>, 66; Aquino, 70</a:t>
            </a:r>
          </a:p>
          <a:p>
            <a:pPr lvl="1"/>
            <a:r>
              <a:rPr lang="en-US" sz="1400" dirty="0" smtClean="0">
                <a:solidFill>
                  <a:srgbClr val="0000FF"/>
                </a:solidFill>
              </a:rPr>
              <a:t>Satanic Wedding – Navy</a:t>
            </a:r>
          </a:p>
          <a:p>
            <a:pPr lvl="1"/>
            <a:r>
              <a:rPr lang="en-US" sz="1400" dirty="0" smtClean="0">
                <a:solidFill>
                  <a:srgbClr val="0000FF"/>
                </a:solidFill>
              </a:rPr>
              <a:t>Jayne Mansfield (curse), Sammy Davis </a:t>
            </a:r>
            <a:r>
              <a:rPr lang="en-US" sz="1400" dirty="0" err="1" smtClean="0">
                <a:solidFill>
                  <a:srgbClr val="0000FF"/>
                </a:solidFill>
              </a:rPr>
              <a:t>Jr</a:t>
            </a:r>
            <a:endParaRPr lang="en-US" sz="1400" dirty="0" smtClean="0">
              <a:solidFill>
                <a:srgbClr val="0000FF"/>
              </a:solidFill>
            </a:endParaRPr>
          </a:p>
          <a:p>
            <a:r>
              <a:rPr lang="en-US" dirty="0" err="1" smtClean="0"/>
              <a:t>Aleister</a:t>
            </a:r>
            <a:r>
              <a:rPr lang="en-US" dirty="0" smtClean="0"/>
              <a:t> Crowley, Timothy Leary, Michael Aquino </a:t>
            </a:r>
            <a:r>
              <a:rPr lang="en-US" sz="1600" dirty="0" smtClean="0">
                <a:solidFill>
                  <a:srgbClr val="0000FF"/>
                </a:solidFill>
              </a:rPr>
              <a:t>main figures</a:t>
            </a:r>
          </a:p>
          <a:p>
            <a:r>
              <a:rPr lang="en-US" dirty="0"/>
              <a:t>1975 Temple of Set </a:t>
            </a:r>
            <a:r>
              <a:rPr lang="en-US" sz="1600" dirty="0" smtClean="0">
                <a:solidFill>
                  <a:srgbClr val="0000FF"/>
                </a:solidFill>
              </a:rPr>
              <a:t>Lt Col Michael Aquino</a:t>
            </a:r>
            <a:r>
              <a:rPr lang="en-US" sz="1600" dirty="0">
                <a:solidFill>
                  <a:srgbClr val="0000FF"/>
                </a:solidFill>
              </a:rPr>
              <a:t>, North Solstice 75; </a:t>
            </a:r>
            <a:r>
              <a:rPr lang="en-US" sz="1600" dirty="0" smtClean="0">
                <a:solidFill>
                  <a:srgbClr val="0000FF"/>
                </a:solidFill>
              </a:rPr>
              <a:t>channeled from Crowley’s </a:t>
            </a:r>
            <a:r>
              <a:rPr lang="en-US" sz="1600" dirty="0">
                <a:solidFill>
                  <a:srgbClr val="0000FF"/>
                </a:solidFill>
              </a:rPr>
              <a:t>Lam</a:t>
            </a:r>
          </a:p>
          <a:p>
            <a:r>
              <a:rPr lang="en-US" dirty="0" smtClean="0"/>
              <a:t>1984 </a:t>
            </a:r>
            <a:r>
              <a:rPr lang="en-US" dirty="0" err="1" smtClean="0"/>
              <a:t>McMartin</a:t>
            </a:r>
            <a:r>
              <a:rPr lang="en-US" dirty="0" smtClean="0"/>
              <a:t> Preschool </a:t>
            </a:r>
            <a:r>
              <a:rPr lang="en-US" sz="1500" dirty="0" smtClean="0">
                <a:solidFill>
                  <a:srgbClr val="0000FF"/>
                </a:solidFill>
              </a:rPr>
              <a:t>birth of “Satanic Panic” of 80’s</a:t>
            </a:r>
          </a:p>
          <a:p>
            <a:r>
              <a:rPr lang="en-US" dirty="0" smtClean="0"/>
              <a:t>1985 OTO leadership challenges resolved </a:t>
            </a:r>
            <a:r>
              <a:rPr lang="en-US" sz="1500" dirty="0" err="1" smtClean="0">
                <a:solidFill>
                  <a:srgbClr val="0000FF"/>
                </a:solidFill>
              </a:rPr>
              <a:t>McMurtry</a:t>
            </a:r>
            <a:r>
              <a:rPr lang="en-US" sz="1500" dirty="0" smtClean="0">
                <a:solidFill>
                  <a:srgbClr val="0000FF"/>
                </a:solidFill>
              </a:rPr>
              <a:t> dies; Breeze takes over on equinox</a:t>
            </a:r>
          </a:p>
          <a:p>
            <a:r>
              <a:rPr lang="en-US" dirty="0" smtClean="0"/>
              <a:t>1986 First (?) Burning Man on Baker Beach </a:t>
            </a:r>
            <a:r>
              <a:rPr lang="en-US" sz="1600" dirty="0" smtClean="0">
                <a:solidFill>
                  <a:srgbClr val="0000FF"/>
                </a:solidFill>
              </a:rPr>
              <a:t>North Solstice</a:t>
            </a:r>
          </a:p>
          <a:p>
            <a:r>
              <a:rPr lang="en-US" dirty="0" smtClean="0"/>
              <a:t>1987 </a:t>
            </a:r>
            <a:r>
              <a:rPr lang="en-US" dirty="0"/>
              <a:t>Presidio </a:t>
            </a:r>
            <a:r>
              <a:rPr lang="en-US" sz="1500" dirty="0">
                <a:solidFill>
                  <a:srgbClr val="0000FF"/>
                </a:solidFill>
              </a:rPr>
              <a:t>Satanic Ritual Abuse scandal; spreads to 15+ bases</a:t>
            </a:r>
          </a:p>
          <a:p>
            <a:r>
              <a:rPr lang="en-US" dirty="0" smtClean="0"/>
              <a:t>1996 Burning Man “</a:t>
            </a:r>
            <a:r>
              <a:rPr lang="en-US" dirty="0" err="1" smtClean="0"/>
              <a:t>Helco</a:t>
            </a:r>
            <a:r>
              <a:rPr lang="en-US" dirty="0" smtClean="0"/>
              <a:t>” </a:t>
            </a:r>
            <a:r>
              <a:rPr lang="en-US" sz="1500" dirty="0" smtClean="0">
                <a:solidFill>
                  <a:srgbClr val="0000FF"/>
                </a:solidFill>
              </a:rPr>
              <a:t>Satanic Parade; first theme; first death</a:t>
            </a:r>
          </a:p>
          <a:p>
            <a:r>
              <a:rPr lang="en-US" dirty="0" smtClean="0"/>
              <a:t>1998 Burning Man “Nebulous Entity” </a:t>
            </a:r>
            <a:r>
              <a:rPr lang="en-US" sz="1500" dirty="0" smtClean="0">
                <a:solidFill>
                  <a:srgbClr val="0000FF"/>
                </a:solidFill>
              </a:rPr>
              <a:t>first Pentagon; Google launch</a:t>
            </a:r>
          </a:p>
          <a:p>
            <a:pPr marL="114272" indent="0">
              <a:buNone/>
            </a:pPr>
            <a:endParaRPr lang="en-US" sz="1600" dirty="0">
              <a:solidFill>
                <a:srgbClr val="0000FF"/>
              </a:solidFill>
            </a:endParaRPr>
          </a:p>
        </p:txBody>
      </p:sp>
      <p:sp>
        <p:nvSpPr>
          <p:cNvPr id="7" name="Rectangle 6"/>
          <p:cNvSpPr/>
          <p:nvPr/>
        </p:nvSpPr>
        <p:spPr>
          <a:xfrm>
            <a:off x="1453897" y="5729012"/>
            <a:ext cx="5488303" cy="954107"/>
          </a:xfrm>
          <a:prstGeom prst="rect">
            <a:avLst/>
          </a:prstGeom>
        </p:spPr>
        <p:txBody>
          <a:bodyPr wrap="square">
            <a:spAutoFit/>
          </a:bodyPr>
          <a:lstStyle/>
          <a:p>
            <a:pPr algn="ctr"/>
            <a:r>
              <a:rPr lang="en-US" sz="1400" i="1" dirty="0"/>
              <a:t>Contemporary Satanism is mainly an American phenomenon, the ideas spreading with the effects of globalization and the </a:t>
            </a:r>
            <a:r>
              <a:rPr lang="en-US" sz="1400" i="1" dirty="0" smtClean="0"/>
              <a:t>Internet</a:t>
            </a:r>
            <a:r>
              <a:rPr lang="is-IS" sz="1400" i="1" dirty="0" smtClean="0"/>
              <a:t>…</a:t>
            </a:r>
          </a:p>
          <a:p>
            <a:pPr algn="ctr"/>
            <a:r>
              <a:rPr lang="en-US" sz="1400" i="1" dirty="0"/>
              <a:t>It was estimated that there were 50,000 Satanists in 1990. There may now be as many as 100,000 Satanists in the world</a:t>
            </a:r>
          </a:p>
        </p:txBody>
      </p:sp>
      <p:pic>
        <p:nvPicPr>
          <p:cNvPr id="6" name="Picture 5"/>
          <p:cNvPicPr>
            <a:picLocks noChangeAspect="1"/>
          </p:cNvPicPr>
          <p:nvPr/>
        </p:nvPicPr>
        <p:blipFill>
          <a:blip r:embed="rId5"/>
          <a:stretch>
            <a:fillRect/>
          </a:stretch>
        </p:blipFill>
        <p:spPr>
          <a:xfrm>
            <a:off x="6493933" y="1529056"/>
            <a:ext cx="2743202" cy="1801507"/>
          </a:xfrm>
          <a:prstGeom prst="rect">
            <a:avLst/>
          </a:prstGeom>
        </p:spPr>
      </p:pic>
      <p:pic>
        <p:nvPicPr>
          <p:cNvPr id="8" name="Picture 7"/>
          <p:cNvPicPr>
            <a:picLocks noChangeAspect="1"/>
          </p:cNvPicPr>
          <p:nvPr/>
        </p:nvPicPr>
        <p:blipFill>
          <a:blip r:embed="rId6"/>
          <a:stretch>
            <a:fillRect/>
          </a:stretch>
        </p:blipFill>
        <p:spPr>
          <a:xfrm>
            <a:off x="6493933" y="3330563"/>
            <a:ext cx="809729" cy="1223433"/>
          </a:xfrm>
          <a:prstGeom prst="rect">
            <a:avLst/>
          </a:prstGeom>
        </p:spPr>
      </p:pic>
      <p:pic>
        <p:nvPicPr>
          <p:cNvPr id="9" name="Picture 8"/>
          <p:cNvPicPr>
            <a:picLocks noChangeAspect="1"/>
          </p:cNvPicPr>
          <p:nvPr/>
        </p:nvPicPr>
        <p:blipFill>
          <a:blip r:embed="rId7"/>
          <a:stretch>
            <a:fillRect/>
          </a:stretch>
        </p:blipFill>
        <p:spPr>
          <a:xfrm>
            <a:off x="6499328" y="4553996"/>
            <a:ext cx="804333" cy="1044025"/>
          </a:xfrm>
          <a:prstGeom prst="rect">
            <a:avLst/>
          </a:prstGeom>
        </p:spPr>
      </p:pic>
      <p:pic>
        <p:nvPicPr>
          <p:cNvPr id="10" name="Picture 9"/>
          <p:cNvPicPr>
            <a:picLocks noChangeAspect="1"/>
          </p:cNvPicPr>
          <p:nvPr/>
        </p:nvPicPr>
        <p:blipFill rotWithShape="1">
          <a:blip r:embed="rId8"/>
          <a:srcRect l="16377" r="18530"/>
          <a:stretch/>
        </p:blipFill>
        <p:spPr>
          <a:xfrm>
            <a:off x="0" y="5446986"/>
            <a:ext cx="1453896" cy="1411014"/>
          </a:xfrm>
          <a:prstGeom prst="rect">
            <a:avLst/>
          </a:prstGeom>
        </p:spPr>
      </p:pic>
    </p:spTree>
    <p:extLst>
      <p:ext uri="{BB962C8B-B14F-4D97-AF65-F5344CB8AC3E}">
        <p14:creationId xmlns:p14="http://schemas.microsoft.com/office/powerpoint/2010/main" val="38184687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126789" y="2472367"/>
            <a:ext cx="1216121" cy="1778149"/>
          </a:xfrm>
          <a:prstGeom prst="rect">
            <a:avLst/>
          </a:prstGeom>
        </p:spPr>
      </p:pic>
      <p:sp>
        <p:nvSpPr>
          <p:cNvPr id="4" name="Rectangle 3"/>
          <p:cNvSpPr/>
          <p:nvPr/>
        </p:nvSpPr>
        <p:spPr>
          <a:xfrm>
            <a:off x="0" y="93809"/>
            <a:ext cx="8523112" cy="10095049"/>
          </a:xfrm>
          <a:prstGeom prst="rect">
            <a:avLst/>
          </a:prstGeom>
        </p:spPr>
        <p:txBody>
          <a:bodyPr wrap="square" lIns="91416" tIns="45709" rIns="91416" bIns="45709">
            <a:spAutoFit/>
          </a:bodyPr>
          <a:lstStyle/>
          <a:p>
            <a:pPr lvl="0"/>
            <a:r>
              <a:rPr lang="en-US" sz="1000" dirty="0"/>
              <a:t>“I’ve sold my soul to the devil.” - </a:t>
            </a:r>
            <a:r>
              <a:rPr lang="en-US" sz="1000" dirty="0">
                <a:solidFill>
                  <a:srgbClr val="0000FF"/>
                </a:solidFill>
              </a:rPr>
              <a:t>John Lennon</a:t>
            </a:r>
          </a:p>
          <a:p>
            <a:pPr lvl="0"/>
            <a:r>
              <a:rPr lang="en-US" sz="1000" dirty="0"/>
              <a:t>“Satan is my master.” - </a:t>
            </a:r>
            <a:r>
              <a:rPr lang="en-US" sz="1000" dirty="0">
                <a:solidFill>
                  <a:srgbClr val="0000FF"/>
                </a:solidFill>
              </a:rPr>
              <a:t>Justin Timberlake</a:t>
            </a:r>
          </a:p>
          <a:p>
            <a:pPr lvl="0"/>
            <a:r>
              <a:rPr lang="en-US" sz="1000" dirty="0"/>
              <a:t>“I sold my soul to the devil.” </a:t>
            </a:r>
            <a:r>
              <a:rPr lang="en-US" sz="1000" dirty="0">
                <a:solidFill>
                  <a:srgbClr val="0000FF"/>
                </a:solidFill>
              </a:rPr>
              <a:t>- </a:t>
            </a:r>
            <a:r>
              <a:rPr lang="en-US" sz="1000" dirty="0" err="1">
                <a:solidFill>
                  <a:srgbClr val="0000FF"/>
                </a:solidFill>
              </a:rPr>
              <a:t>Kanye</a:t>
            </a:r>
            <a:r>
              <a:rPr lang="en-US" sz="1000" dirty="0">
                <a:solidFill>
                  <a:srgbClr val="0000FF"/>
                </a:solidFill>
              </a:rPr>
              <a:t> West</a:t>
            </a:r>
          </a:p>
          <a:p>
            <a:pPr lvl="0"/>
            <a:r>
              <a:rPr lang="en-US" sz="1000" dirty="0"/>
              <a:t>“I sold my soul to the devil.” - </a:t>
            </a:r>
            <a:r>
              <a:rPr lang="en-US" sz="1000" dirty="0">
                <a:solidFill>
                  <a:srgbClr val="0000FF"/>
                </a:solidFill>
              </a:rPr>
              <a:t>Kathy Griffin</a:t>
            </a:r>
          </a:p>
          <a:p>
            <a:pPr lvl="0"/>
            <a:r>
              <a:rPr lang="en-US" sz="1000" dirty="0"/>
              <a:t>“I sold my soul to the devil” - </a:t>
            </a:r>
            <a:r>
              <a:rPr lang="en-US" sz="1000" dirty="0">
                <a:solidFill>
                  <a:srgbClr val="0000FF"/>
                </a:solidFill>
              </a:rPr>
              <a:t>Katy Perry</a:t>
            </a:r>
          </a:p>
          <a:p>
            <a:pPr lvl="0"/>
            <a:r>
              <a:rPr lang="en-US" sz="1000" dirty="0"/>
              <a:t>“Them demons got me. Dear Lord save me! the Devil’s working hard.” -  </a:t>
            </a:r>
            <a:r>
              <a:rPr lang="en-US" sz="1000" dirty="0">
                <a:solidFill>
                  <a:srgbClr val="0000FF"/>
                </a:solidFill>
              </a:rPr>
              <a:t>Kendrick Lamar</a:t>
            </a:r>
          </a:p>
          <a:p>
            <a:pPr lvl="0"/>
            <a:r>
              <a:rPr lang="en-US" sz="1000" dirty="0"/>
              <a:t>“I will get stoned and worship Satan.” - </a:t>
            </a:r>
            <a:r>
              <a:rPr lang="en-US" sz="1000" dirty="0">
                <a:solidFill>
                  <a:srgbClr val="0000FF"/>
                </a:solidFill>
              </a:rPr>
              <a:t>Kurt Cobain</a:t>
            </a:r>
          </a:p>
          <a:p>
            <a:pPr lvl="0"/>
            <a:r>
              <a:rPr lang="en-US" sz="1000" dirty="0"/>
              <a:t>“Judas (Devil) is the demon I cling to.” - </a:t>
            </a:r>
            <a:r>
              <a:rPr lang="en-US" sz="1000" dirty="0">
                <a:solidFill>
                  <a:srgbClr val="0000FF"/>
                </a:solidFill>
              </a:rPr>
              <a:t>Lady Gaga</a:t>
            </a:r>
          </a:p>
          <a:p>
            <a:pPr lvl="0"/>
            <a:r>
              <a:rPr lang="en-US" sz="1000" dirty="0"/>
              <a:t>“In the devil’s game. Even sell my soul to the devil.” - </a:t>
            </a:r>
            <a:r>
              <a:rPr lang="en-US" sz="1000" dirty="0">
                <a:solidFill>
                  <a:srgbClr val="0000FF"/>
                </a:solidFill>
              </a:rPr>
              <a:t>Michael Jackson</a:t>
            </a:r>
          </a:p>
          <a:p>
            <a:r>
              <a:rPr lang="en-US" sz="1000" dirty="0"/>
              <a:t>“I tried to empty myself and let the spirit of </a:t>
            </a:r>
            <a:r>
              <a:rPr lang="en-US" sz="1000" dirty="0" err="1"/>
              <a:t>Sethe</a:t>
            </a:r>
            <a:r>
              <a:rPr lang="en-US" sz="1000" dirty="0"/>
              <a:t> inhabit me.” - </a:t>
            </a:r>
            <a:r>
              <a:rPr lang="en-US" sz="1000" dirty="0">
                <a:solidFill>
                  <a:srgbClr val="0000FF"/>
                </a:solidFill>
              </a:rPr>
              <a:t>Oprah Winfrey</a:t>
            </a:r>
            <a:r>
              <a:rPr lang="en-US" sz="1000" dirty="0"/>
              <a:t> </a:t>
            </a:r>
          </a:p>
          <a:p>
            <a:pPr lvl="0"/>
            <a:r>
              <a:rPr lang="en-US" sz="1000" dirty="0"/>
              <a:t>“Sometimes I feel like I’m possessed with a multitude of demons.” - </a:t>
            </a:r>
            <a:r>
              <a:rPr lang="en-US" sz="1000" dirty="0">
                <a:solidFill>
                  <a:srgbClr val="0000FF"/>
                </a:solidFill>
              </a:rPr>
              <a:t>Johnny Depp</a:t>
            </a:r>
          </a:p>
          <a:p>
            <a:r>
              <a:rPr lang="en-US" sz="1000" dirty="0"/>
              <a:t>“I met the spirit of music. An appearance of the devil, on a Venice canal, running I saw Satan.” - </a:t>
            </a:r>
            <a:r>
              <a:rPr lang="en-US" sz="1000" dirty="0">
                <a:solidFill>
                  <a:srgbClr val="0000FF"/>
                </a:solidFill>
              </a:rPr>
              <a:t>Jim Morrison</a:t>
            </a:r>
          </a:p>
          <a:p>
            <a:pPr lvl="0"/>
            <a:r>
              <a:rPr lang="en-US" sz="1000" dirty="0"/>
              <a:t>“It’s like being possessed: like a psychic or a medium. I felt like a hollow temple filled with many spirits, each one passing through me,</a:t>
            </a:r>
            <a:br>
              <a:rPr lang="en-US" sz="1000" dirty="0"/>
            </a:br>
            <a:r>
              <a:rPr lang="en-US" sz="1000" dirty="0"/>
              <a:t> each inhabiting me for a little time and then leaving to be replaced by another.” - </a:t>
            </a:r>
            <a:r>
              <a:rPr lang="en-US" sz="1000" dirty="0">
                <a:solidFill>
                  <a:srgbClr val="0000FF"/>
                </a:solidFill>
              </a:rPr>
              <a:t>John Lennon</a:t>
            </a:r>
          </a:p>
          <a:p>
            <a:pPr lvl="0"/>
            <a:r>
              <a:rPr lang="en-US" sz="1000" dirty="0" smtClean="0"/>
              <a:t>“</a:t>
            </a:r>
            <a:r>
              <a:rPr lang="en-US" sz="1000" dirty="0"/>
              <a:t>I sold my soul. </a:t>
            </a:r>
            <a:r>
              <a:rPr lang="en-US" sz="1000" dirty="0" err="1"/>
              <a:t>Sellin</a:t>
            </a:r>
            <a:r>
              <a:rPr lang="en-US" sz="1000" dirty="0"/>
              <a:t>’ my soul for material wishes, fast cars and bitches. Am I cold, or is it just I sold my soul?” - </a:t>
            </a:r>
            <a:r>
              <a:rPr lang="en-US" sz="1000" dirty="0">
                <a:solidFill>
                  <a:srgbClr val="0000FF"/>
                </a:solidFill>
              </a:rPr>
              <a:t>Tupac Shakur </a:t>
            </a:r>
          </a:p>
          <a:p>
            <a:r>
              <a:rPr lang="en-US" sz="1000" dirty="0"/>
              <a:t>“I can’t explain it to you man. I go through my Rain Man, and I just start mumbling. I got possessed by the spirits.” </a:t>
            </a:r>
            <a:r>
              <a:rPr lang="en-US" sz="1000" dirty="0">
                <a:solidFill>
                  <a:srgbClr val="0000FF"/>
                </a:solidFill>
              </a:rPr>
              <a:t>- Jay-Z</a:t>
            </a:r>
          </a:p>
          <a:p>
            <a:r>
              <a:rPr lang="en-US" sz="1000" dirty="0" smtClean="0"/>
              <a:t>“</a:t>
            </a:r>
            <a:r>
              <a:rPr lang="en-US" sz="1000" dirty="0"/>
              <a:t>My soul is possessed by this devil my new name is Rain Man.” – </a:t>
            </a:r>
            <a:r>
              <a:rPr lang="en-US" sz="1000" dirty="0">
                <a:solidFill>
                  <a:srgbClr val="0000FF"/>
                </a:solidFill>
              </a:rPr>
              <a:t>Eminem</a:t>
            </a:r>
          </a:p>
          <a:p>
            <a:pPr lvl="0"/>
            <a:r>
              <a:rPr lang="en-US" sz="1000" dirty="0" smtClean="0"/>
              <a:t>“</a:t>
            </a:r>
            <a:r>
              <a:rPr lang="en-US" sz="1000" dirty="0"/>
              <a:t>Sell his soul for cheap. Let’s make a deal, sell me your soul. Designer of the devil.” - </a:t>
            </a:r>
            <a:r>
              <a:rPr lang="en-US" sz="1000" dirty="0">
                <a:solidFill>
                  <a:srgbClr val="0000FF"/>
                </a:solidFill>
              </a:rPr>
              <a:t>50 Cent </a:t>
            </a:r>
          </a:p>
          <a:p>
            <a:r>
              <a:rPr lang="en-US" sz="1000" dirty="0"/>
              <a:t>“The dark covers me and I cannot run now.” - </a:t>
            </a:r>
            <a:r>
              <a:rPr lang="en-US" sz="1000" dirty="0">
                <a:solidFill>
                  <a:srgbClr val="0000FF"/>
                </a:solidFill>
              </a:rPr>
              <a:t>Amy Winehouse</a:t>
            </a:r>
          </a:p>
          <a:p>
            <a:pPr lvl="0"/>
            <a:r>
              <a:rPr lang="en-US" sz="1000" dirty="0"/>
              <a:t>“I made a bargain with him, the chief in a world we can’t see.” - </a:t>
            </a:r>
            <a:r>
              <a:rPr lang="en-US" sz="1000" dirty="0">
                <a:solidFill>
                  <a:srgbClr val="0000FF"/>
                </a:solidFill>
              </a:rPr>
              <a:t>Bob Dylan</a:t>
            </a:r>
          </a:p>
          <a:p>
            <a:pPr lvl="0"/>
            <a:r>
              <a:rPr lang="en-US" sz="1000" dirty="0"/>
              <a:t>“I could really try new things. That was </a:t>
            </a:r>
            <a:r>
              <a:rPr lang="en-US" sz="1000" dirty="0" err="1"/>
              <a:t>satanism</a:t>
            </a:r>
            <a:r>
              <a:rPr lang="en-US" sz="1000" dirty="0"/>
              <a:t>, it works really well, I made a pact.” - </a:t>
            </a:r>
            <a:r>
              <a:rPr lang="en-US" sz="1000" dirty="0">
                <a:solidFill>
                  <a:srgbClr val="0000FF"/>
                </a:solidFill>
              </a:rPr>
              <a:t>Brad Pitt </a:t>
            </a:r>
          </a:p>
          <a:p>
            <a:r>
              <a:rPr lang="en-US" sz="1000" dirty="0"/>
              <a:t>“I never knew that I would see the day that I would meet the devil himself.” - </a:t>
            </a:r>
            <a:r>
              <a:rPr lang="en-US" sz="1000" dirty="0" err="1">
                <a:solidFill>
                  <a:srgbClr val="0000FF"/>
                </a:solidFill>
              </a:rPr>
              <a:t>Busta</a:t>
            </a:r>
            <a:r>
              <a:rPr lang="en-US" sz="1000" dirty="0">
                <a:solidFill>
                  <a:srgbClr val="0000FF"/>
                </a:solidFill>
              </a:rPr>
              <a:t> Rhymes</a:t>
            </a:r>
          </a:p>
          <a:p>
            <a:r>
              <a:rPr lang="en-US" sz="1000" dirty="0"/>
              <a:t>“Rock’s always been the devil’s music.” - </a:t>
            </a:r>
            <a:r>
              <a:rPr lang="en-US" sz="1000" dirty="0">
                <a:solidFill>
                  <a:srgbClr val="0000FF"/>
                </a:solidFill>
              </a:rPr>
              <a:t>David Bowie</a:t>
            </a:r>
          </a:p>
          <a:p>
            <a:pPr lvl="0"/>
            <a:r>
              <a:rPr lang="en-US" sz="1000" dirty="0"/>
              <a:t>“If you sell your soul to the devil, you get more grain.” – </a:t>
            </a:r>
            <a:r>
              <a:rPr lang="en-US" sz="1000" dirty="0">
                <a:solidFill>
                  <a:srgbClr val="0000FF"/>
                </a:solidFill>
              </a:rPr>
              <a:t>Drake</a:t>
            </a:r>
          </a:p>
          <a:p>
            <a:pPr lvl="0"/>
            <a:r>
              <a:rPr lang="en-US" sz="1000" dirty="0"/>
              <a:t>“I sold my soul to the devil.” - </a:t>
            </a:r>
            <a:r>
              <a:rPr lang="en-US" sz="1000" dirty="0">
                <a:solidFill>
                  <a:srgbClr val="0000FF"/>
                </a:solidFill>
              </a:rPr>
              <a:t>DMX</a:t>
            </a:r>
          </a:p>
          <a:p>
            <a:pPr lvl="0"/>
            <a:r>
              <a:rPr lang="en-US" sz="1000" dirty="0"/>
              <a:t>“Get thee behind me Satan, and push me along. I’m kin to the devil.” - </a:t>
            </a:r>
            <a:r>
              <a:rPr lang="en-US" sz="1000" dirty="0" err="1">
                <a:solidFill>
                  <a:srgbClr val="0000FF"/>
                </a:solidFill>
              </a:rPr>
              <a:t>Eazy</a:t>
            </a:r>
            <a:r>
              <a:rPr lang="en-US" sz="1000" dirty="0">
                <a:solidFill>
                  <a:srgbClr val="0000FF"/>
                </a:solidFill>
              </a:rPr>
              <a:t>-E</a:t>
            </a:r>
          </a:p>
          <a:p>
            <a:pPr lvl="0"/>
            <a:r>
              <a:rPr lang="en-US" sz="1000" dirty="0"/>
              <a:t>“You sold your soul at the crossroads. Devil, Satan, Satan.” - </a:t>
            </a:r>
            <a:r>
              <a:rPr lang="en-US" sz="1000" dirty="0">
                <a:solidFill>
                  <a:srgbClr val="0000FF"/>
                </a:solidFill>
              </a:rPr>
              <a:t>Elton John</a:t>
            </a:r>
          </a:p>
          <a:p>
            <a:pPr lvl="0"/>
            <a:r>
              <a:rPr lang="en-US" sz="1000" dirty="0"/>
              <a:t>“Because I’m evil.” - </a:t>
            </a:r>
            <a:r>
              <a:rPr lang="en-US" sz="1000" dirty="0">
                <a:solidFill>
                  <a:srgbClr val="0000FF"/>
                </a:solidFill>
              </a:rPr>
              <a:t>Elvis Presley</a:t>
            </a:r>
          </a:p>
          <a:p>
            <a:r>
              <a:rPr lang="en-US" sz="1000" dirty="0"/>
              <a:t>“Sold my soul to Satan. I’ve been dancing with the devil. So when you get to hell you can say you know me. I’m easily attracted by the </a:t>
            </a:r>
            <a:br>
              <a:rPr lang="en-US" sz="1000" dirty="0"/>
            </a:br>
            <a:r>
              <a:rPr lang="en-US" sz="1000" dirty="0"/>
              <a:t>dark side. Devil keep following.” - </a:t>
            </a:r>
            <a:r>
              <a:rPr lang="en-US" sz="1000" dirty="0">
                <a:solidFill>
                  <a:srgbClr val="0000FF"/>
                </a:solidFill>
              </a:rPr>
              <a:t>J. Cole</a:t>
            </a:r>
          </a:p>
          <a:p>
            <a:pPr lvl="0"/>
            <a:r>
              <a:rPr lang="en-US" sz="1000" dirty="0"/>
              <a:t>“I sold my soul to the devil. I’m going to hell. I’m headed to hell. I want the money, the women, the fortune, and the fame. That means</a:t>
            </a:r>
            <a:br>
              <a:rPr lang="en-US" sz="1000" dirty="0"/>
            </a:br>
            <a:r>
              <a:rPr lang="en-US" sz="1000" dirty="0"/>
              <a:t> I’ll end up burning in hell scorching in flames. </a:t>
            </a:r>
            <a:r>
              <a:rPr lang="en-US" sz="1000" dirty="0" err="1"/>
              <a:t>Satan’ll</a:t>
            </a:r>
            <a:r>
              <a:rPr lang="en-US" sz="1000" dirty="0"/>
              <a:t> be in to see me later to see if I’m interested in being partners. Devil </a:t>
            </a:r>
            <a:r>
              <a:rPr lang="en-US" sz="1000" dirty="0" err="1"/>
              <a:t>worshippin</a:t>
            </a:r>
            <a:r>
              <a:rPr lang="en-US" sz="1000" dirty="0"/>
              <a:t>’,</a:t>
            </a:r>
            <a:br>
              <a:rPr lang="en-US" sz="1000" dirty="0"/>
            </a:br>
            <a:r>
              <a:rPr lang="en-US" sz="1000" dirty="0"/>
              <a:t> Satan music.” – </a:t>
            </a:r>
            <a:r>
              <a:rPr lang="en-US" sz="1000" dirty="0">
                <a:solidFill>
                  <a:srgbClr val="0000FF"/>
                </a:solidFill>
              </a:rPr>
              <a:t>Eminem</a:t>
            </a:r>
          </a:p>
          <a:p>
            <a:r>
              <a:rPr lang="en-US" sz="1000" dirty="0"/>
              <a:t>“The devil comes and soon my subconscious and conscious might start to brawl. As this cunning demon takes me as its voodoo doll.” – </a:t>
            </a:r>
            <a:r>
              <a:rPr lang="en-US" sz="1000" dirty="0" err="1">
                <a:solidFill>
                  <a:srgbClr val="0000FF"/>
                </a:solidFill>
              </a:rPr>
              <a:t>Fergie</a:t>
            </a:r>
            <a:endParaRPr lang="en-US" sz="1000" dirty="0">
              <a:solidFill>
                <a:srgbClr val="0000FF"/>
              </a:solidFill>
            </a:endParaRPr>
          </a:p>
          <a:p>
            <a:pPr lvl="0"/>
            <a:r>
              <a:rPr lang="en-US" sz="1000" dirty="0"/>
              <a:t>“I’m the devil’s advocate. We have our own worshipers.” - </a:t>
            </a:r>
            <a:r>
              <a:rPr lang="en-US" sz="1000" dirty="0">
                <a:solidFill>
                  <a:srgbClr val="0000FF"/>
                </a:solidFill>
              </a:rPr>
              <a:t>Frank Zappa</a:t>
            </a:r>
          </a:p>
          <a:p>
            <a:pPr lvl="0"/>
            <a:r>
              <a:rPr lang="en-US" sz="1000" dirty="0"/>
              <a:t>“I graduated into the occult.” - </a:t>
            </a:r>
            <a:r>
              <a:rPr lang="en-US" sz="1000" dirty="0">
                <a:solidFill>
                  <a:srgbClr val="0000FF"/>
                </a:solidFill>
              </a:rPr>
              <a:t>Hall &amp; Oates</a:t>
            </a:r>
          </a:p>
          <a:p>
            <a:pPr lvl="0"/>
            <a:r>
              <a:rPr lang="en-US" sz="1000" dirty="0"/>
              <a:t>“The devil comes to bring a fate you couldn’t imagine in your wildest dream.” - </a:t>
            </a:r>
            <a:r>
              <a:rPr lang="en-US" sz="1000" dirty="0">
                <a:solidFill>
                  <a:srgbClr val="0000FF"/>
                </a:solidFill>
              </a:rPr>
              <a:t>Hilary Duff</a:t>
            </a:r>
          </a:p>
          <a:p>
            <a:pPr lvl="0"/>
            <a:r>
              <a:rPr lang="en-US" sz="1000" dirty="0"/>
              <a:t>“I love Satan. Satan sells tickets.” - </a:t>
            </a:r>
            <a:r>
              <a:rPr lang="en-US" sz="1000" dirty="0">
                <a:solidFill>
                  <a:srgbClr val="0000FF"/>
                </a:solidFill>
              </a:rPr>
              <a:t>Jack Black</a:t>
            </a:r>
          </a:p>
          <a:p>
            <a:r>
              <a:rPr lang="en-US" sz="1000" dirty="0"/>
              <a:t>“Never prayed to God, I prayed to </a:t>
            </a:r>
            <a:r>
              <a:rPr lang="en-US" sz="1000" dirty="0" err="1"/>
              <a:t>Gotti</a:t>
            </a:r>
            <a:r>
              <a:rPr lang="en-US" sz="1000" dirty="0"/>
              <a:t>, that’s right it’s wicked, that’s life I live it. </a:t>
            </a:r>
            <a:r>
              <a:rPr lang="en-US" sz="1000" dirty="0" err="1"/>
              <a:t>Ain’t</a:t>
            </a:r>
            <a:r>
              <a:rPr lang="en-US" sz="1000" dirty="0"/>
              <a:t> </a:t>
            </a:r>
            <a:r>
              <a:rPr lang="en-US" sz="1000" dirty="0" err="1"/>
              <a:t>askin</a:t>
            </a:r>
            <a:r>
              <a:rPr lang="en-US" sz="1000" dirty="0"/>
              <a:t>’ for forgiveness for my sins. I </a:t>
            </a:r>
            <a:r>
              <a:rPr lang="en-US" sz="1000" dirty="0" err="1"/>
              <a:t>gotta</a:t>
            </a:r>
            <a:r>
              <a:rPr lang="en-US" sz="1000" dirty="0"/>
              <a:t> get my </a:t>
            </a:r>
            <a:r>
              <a:rPr lang="en-US" sz="1000" dirty="0" smtClean="0"/>
              <a:t>soul</a:t>
            </a:r>
            <a:br>
              <a:rPr lang="en-US" sz="1000" dirty="0" smtClean="0"/>
            </a:br>
            <a:r>
              <a:rPr lang="en-US" sz="1000" dirty="0" smtClean="0"/>
              <a:t>     right, </a:t>
            </a:r>
            <a:r>
              <a:rPr lang="en-US" sz="1000" dirty="0"/>
              <a:t>I </a:t>
            </a:r>
            <a:r>
              <a:rPr lang="en-US" sz="1000" dirty="0" err="1"/>
              <a:t>gotta</a:t>
            </a:r>
            <a:r>
              <a:rPr lang="en-US" sz="1000" dirty="0"/>
              <a:t> get these Devils out my life. Lord forgive him, He got them dark forces in. connected to the high power.” - </a:t>
            </a:r>
            <a:r>
              <a:rPr lang="en-US" sz="1000" dirty="0">
                <a:solidFill>
                  <a:srgbClr val="0000FF"/>
                </a:solidFill>
              </a:rPr>
              <a:t>Jay-Z</a:t>
            </a:r>
          </a:p>
          <a:p>
            <a:r>
              <a:rPr lang="en-US" sz="1000" dirty="0"/>
              <a:t>“She got the devil in her, I do whatever I want, hell’s angel. (Lucifer) Dance with the devil. Devil on my shoulder” </a:t>
            </a:r>
            <a:r>
              <a:rPr lang="en-US" sz="1000" dirty="0">
                <a:solidFill>
                  <a:srgbClr val="0000FF"/>
                </a:solidFill>
              </a:rPr>
              <a:t>- Lil Wayne</a:t>
            </a:r>
          </a:p>
          <a:p>
            <a:r>
              <a:rPr lang="en-US" sz="1000" dirty="0"/>
              <a:t>“Lucifer, oh Lucifer, God of evil, you’re the god of pain, the darkness is where you find your light.” – </a:t>
            </a:r>
            <a:r>
              <a:rPr lang="en-US" sz="1000" dirty="0">
                <a:solidFill>
                  <a:srgbClr val="0000FF"/>
                </a:solidFill>
              </a:rPr>
              <a:t>Ludacris</a:t>
            </a:r>
          </a:p>
          <a:p>
            <a:r>
              <a:rPr lang="en-US" sz="1000" dirty="0"/>
              <a:t>“First of all, we want to thank Satan.” - </a:t>
            </a:r>
            <a:r>
              <a:rPr lang="en-US" sz="1000" dirty="0">
                <a:solidFill>
                  <a:srgbClr val="0000FF"/>
                </a:solidFill>
              </a:rPr>
              <a:t>Red Hot Chili Peppers</a:t>
            </a:r>
          </a:p>
          <a:p>
            <a:endParaRPr lang="en-US" sz="1000" dirty="0"/>
          </a:p>
          <a:p>
            <a:pPr lvl="0"/>
            <a:endParaRPr lang="en-US" sz="1000" dirty="0"/>
          </a:p>
          <a:p>
            <a:endParaRPr lang="en-US" sz="1000" dirty="0"/>
          </a:p>
          <a:p>
            <a:pPr lvl="0"/>
            <a:endParaRPr lang="en-US" sz="1000" dirty="0"/>
          </a:p>
          <a:p>
            <a:pPr lvl="0"/>
            <a:endParaRPr lang="en-US" sz="1000" dirty="0"/>
          </a:p>
          <a:p>
            <a:pPr lvl="0"/>
            <a:endParaRPr lang="en-US" sz="1000" dirty="0"/>
          </a:p>
          <a:p>
            <a:endParaRPr lang="en-US" sz="1000" dirty="0"/>
          </a:p>
          <a:p>
            <a:pPr lvl="0"/>
            <a:endParaRPr lang="en-US" sz="1000" dirty="0"/>
          </a:p>
          <a:p>
            <a:pPr lvl="0"/>
            <a:endParaRPr lang="en-US" sz="1000" dirty="0"/>
          </a:p>
          <a:p>
            <a:pPr lvl="0"/>
            <a:endParaRPr lang="en-US" sz="1000" dirty="0"/>
          </a:p>
          <a:p>
            <a:endParaRPr lang="en-US" sz="1000" dirty="0"/>
          </a:p>
          <a:p>
            <a:pPr lvl="0"/>
            <a:endParaRPr lang="en-US" sz="1000" dirty="0"/>
          </a:p>
          <a:p>
            <a:pPr lvl="0"/>
            <a:endParaRPr lang="en-US" sz="1000" dirty="0"/>
          </a:p>
          <a:p>
            <a:endParaRPr lang="en-US" sz="1000" dirty="0"/>
          </a:p>
          <a:p>
            <a:pPr lvl="0"/>
            <a:endParaRPr lang="en-US" sz="1000" dirty="0"/>
          </a:p>
          <a:p>
            <a:endParaRPr lang="en-US" sz="1000" dirty="0"/>
          </a:p>
          <a:p>
            <a:pPr lvl="0"/>
            <a:endParaRPr lang="en-US" sz="1000" dirty="0"/>
          </a:p>
          <a:p>
            <a:endParaRPr lang="en-US" sz="1000" dirty="0"/>
          </a:p>
          <a:p>
            <a:pPr lvl="0"/>
            <a:endParaRPr lang="en-US" sz="1000" dirty="0"/>
          </a:p>
          <a:p>
            <a:endParaRPr lang="en-US" sz="1000" dirty="0"/>
          </a:p>
          <a:p>
            <a:pPr lvl="0"/>
            <a:endParaRPr lang="en-US" sz="1000" dirty="0"/>
          </a:p>
          <a:p>
            <a:endParaRPr lang="en-US" sz="1000" dirty="0"/>
          </a:p>
        </p:txBody>
      </p:sp>
      <p:sp>
        <p:nvSpPr>
          <p:cNvPr id="5" name="Title 1"/>
          <p:cNvSpPr>
            <a:spLocks noGrp="1"/>
          </p:cNvSpPr>
          <p:nvPr>
            <p:ph type="title"/>
          </p:nvPr>
        </p:nvSpPr>
        <p:spPr>
          <a:xfrm>
            <a:off x="2464742" y="-169232"/>
            <a:ext cx="5964296" cy="774332"/>
          </a:xfrm>
        </p:spPr>
        <p:txBody>
          <a:bodyPr/>
          <a:lstStyle/>
          <a:p>
            <a:r>
              <a:rPr lang="en-US" sz="3000" dirty="0"/>
              <a:t>Sold Their Soul to Rock &amp; Roll</a:t>
            </a:r>
          </a:p>
        </p:txBody>
      </p:sp>
      <p:pic>
        <p:nvPicPr>
          <p:cNvPr id="2" name="Picture 1"/>
          <p:cNvPicPr>
            <a:picLocks noChangeAspect="1"/>
          </p:cNvPicPr>
          <p:nvPr/>
        </p:nvPicPr>
        <p:blipFill>
          <a:blip r:embed="rId4"/>
          <a:stretch>
            <a:fillRect/>
          </a:stretch>
        </p:blipFill>
        <p:spPr>
          <a:xfrm>
            <a:off x="7342910" y="2468239"/>
            <a:ext cx="1782277" cy="1782277"/>
          </a:xfrm>
          <a:prstGeom prst="rect">
            <a:avLst/>
          </a:prstGeom>
        </p:spPr>
      </p:pic>
      <p:pic>
        <p:nvPicPr>
          <p:cNvPr id="3" name="Picture 2"/>
          <p:cNvPicPr>
            <a:picLocks noChangeAspect="1"/>
          </p:cNvPicPr>
          <p:nvPr/>
        </p:nvPicPr>
        <p:blipFill>
          <a:blip r:embed="rId5"/>
          <a:stretch>
            <a:fillRect/>
          </a:stretch>
        </p:blipFill>
        <p:spPr>
          <a:xfrm>
            <a:off x="7342910" y="1131531"/>
            <a:ext cx="1782277" cy="1336708"/>
          </a:xfrm>
          <a:prstGeom prst="rect">
            <a:avLst/>
          </a:prstGeom>
        </p:spPr>
      </p:pic>
      <p:pic>
        <p:nvPicPr>
          <p:cNvPr id="6" name="Picture 5"/>
          <p:cNvPicPr>
            <a:picLocks noChangeAspect="1"/>
          </p:cNvPicPr>
          <p:nvPr/>
        </p:nvPicPr>
        <p:blipFill>
          <a:blip r:embed="rId6"/>
          <a:stretch>
            <a:fillRect/>
          </a:stretch>
        </p:blipFill>
        <p:spPr>
          <a:xfrm>
            <a:off x="7342910" y="4250515"/>
            <a:ext cx="1782277" cy="2673416"/>
          </a:xfrm>
          <a:prstGeom prst="rect">
            <a:avLst/>
          </a:prstGeom>
        </p:spPr>
      </p:pic>
      <p:pic>
        <p:nvPicPr>
          <p:cNvPr id="7" name="Picture 6"/>
          <p:cNvPicPr>
            <a:picLocks noChangeAspect="1"/>
          </p:cNvPicPr>
          <p:nvPr/>
        </p:nvPicPr>
        <p:blipFill>
          <a:blip r:embed="rId7"/>
          <a:stretch>
            <a:fillRect/>
          </a:stretch>
        </p:blipFill>
        <p:spPr>
          <a:xfrm>
            <a:off x="7342909" y="17609"/>
            <a:ext cx="1782276" cy="1113923"/>
          </a:xfrm>
          <a:prstGeom prst="rect">
            <a:avLst/>
          </a:prstGeom>
        </p:spPr>
      </p:pic>
      <p:pic>
        <p:nvPicPr>
          <p:cNvPr id="8" name="Picture 7"/>
          <p:cNvPicPr>
            <a:picLocks noChangeAspect="1"/>
          </p:cNvPicPr>
          <p:nvPr/>
        </p:nvPicPr>
        <p:blipFill>
          <a:blip r:embed="rId8"/>
          <a:stretch>
            <a:fillRect/>
          </a:stretch>
        </p:blipFill>
        <p:spPr>
          <a:xfrm>
            <a:off x="6242243" y="374498"/>
            <a:ext cx="1100667" cy="1746302"/>
          </a:xfrm>
          <a:prstGeom prst="rect">
            <a:avLst/>
          </a:prstGeom>
        </p:spPr>
      </p:pic>
      <p:pic>
        <p:nvPicPr>
          <p:cNvPr id="10" name="Picture 9"/>
          <p:cNvPicPr>
            <a:picLocks noChangeAspect="1"/>
          </p:cNvPicPr>
          <p:nvPr/>
        </p:nvPicPr>
        <p:blipFill>
          <a:blip r:embed="rId9"/>
          <a:stretch>
            <a:fillRect/>
          </a:stretch>
        </p:blipFill>
        <p:spPr>
          <a:xfrm>
            <a:off x="5375106" y="3151445"/>
            <a:ext cx="751683" cy="1099071"/>
          </a:xfrm>
          <a:prstGeom prst="rect">
            <a:avLst/>
          </a:prstGeom>
        </p:spPr>
      </p:pic>
      <p:sp>
        <p:nvSpPr>
          <p:cNvPr id="11" name="TextBox 10"/>
          <p:cNvSpPr txBox="1"/>
          <p:nvPr/>
        </p:nvSpPr>
        <p:spPr>
          <a:xfrm>
            <a:off x="6126788" y="4250516"/>
            <a:ext cx="1316182" cy="138109"/>
          </a:xfrm>
          <a:prstGeom prst="rect">
            <a:avLst/>
          </a:prstGeom>
          <a:noFill/>
        </p:spPr>
        <p:txBody>
          <a:bodyPr wrap="square" lIns="56732" tIns="28366" rIns="56732" bIns="28366" rtlCol="0">
            <a:spAutoFit/>
          </a:bodyPr>
          <a:lstStyle/>
          <a:p>
            <a:r>
              <a:rPr lang="en-US" sz="500" dirty="0"/>
              <a:t>Peaches Geldof (RIP)  Image: Daily Mail</a:t>
            </a:r>
          </a:p>
        </p:txBody>
      </p:sp>
      <p:pic>
        <p:nvPicPr>
          <p:cNvPr id="12" name="Picture 11" descr="paris hilton freemasons quarterly.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6886" y="465227"/>
            <a:ext cx="1225357" cy="1332609"/>
          </a:xfrm>
          <a:prstGeom prst="rect">
            <a:avLst/>
          </a:prstGeom>
        </p:spPr>
      </p:pic>
      <p:sp>
        <p:nvSpPr>
          <p:cNvPr id="13" name="Rectangle 12"/>
          <p:cNvSpPr/>
          <p:nvPr/>
        </p:nvSpPr>
        <p:spPr>
          <a:xfrm>
            <a:off x="6020570" y="6642556"/>
            <a:ext cx="1422400" cy="215444"/>
          </a:xfrm>
          <a:prstGeom prst="rect">
            <a:avLst/>
          </a:prstGeom>
        </p:spPr>
        <p:txBody>
          <a:bodyPr wrap="square">
            <a:spAutoFit/>
          </a:bodyPr>
          <a:lstStyle/>
          <a:p>
            <a:r>
              <a:rPr lang="en-US" sz="800" dirty="0" smtClean="0"/>
              <a:t>Source: </a:t>
            </a:r>
            <a:r>
              <a:rPr lang="en-US" sz="800" dirty="0" err="1" smtClean="0"/>
              <a:t>theocculttruth.com</a:t>
            </a:r>
            <a:endParaRPr lang="en-US" sz="800" dirty="0"/>
          </a:p>
        </p:txBody>
      </p:sp>
    </p:spTree>
    <p:extLst>
      <p:ext uri="{BB962C8B-B14F-4D97-AF65-F5344CB8AC3E}">
        <p14:creationId xmlns:p14="http://schemas.microsoft.com/office/powerpoint/2010/main" val="39617504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934"/>
            <a:ext cx="7620000" cy="821267"/>
          </a:xfrm>
        </p:spPr>
        <p:txBody>
          <a:bodyPr/>
          <a:lstStyle/>
          <a:p>
            <a:r>
              <a:rPr lang="en-US" dirty="0" smtClean="0"/>
              <a:t>OTO Celebrities</a:t>
            </a:r>
            <a:endParaRPr lang="en-US" dirty="0"/>
          </a:p>
        </p:txBody>
      </p:sp>
      <p:sp>
        <p:nvSpPr>
          <p:cNvPr id="3" name="Content Placeholder 2"/>
          <p:cNvSpPr>
            <a:spLocks noGrp="1"/>
          </p:cNvSpPr>
          <p:nvPr>
            <p:ph idx="1"/>
          </p:nvPr>
        </p:nvSpPr>
        <p:spPr>
          <a:xfrm>
            <a:off x="-135466" y="584200"/>
            <a:ext cx="7620000" cy="6400799"/>
          </a:xfrm>
        </p:spPr>
        <p:txBody>
          <a:bodyPr>
            <a:normAutofit fontScale="55000" lnSpcReduction="20000"/>
          </a:bodyPr>
          <a:lstStyle/>
          <a:p>
            <a:r>
              <a:rPr lang="en-US" sz="2400" dirty="0" smtClean="0"/>
              <a:t>Peaches Geldof </a:t>
            </a:r>
            <a:r>
              <a:rPr lang="en-US" sz="2000" dirty="0" smtClean="0">
                <a:solidFill>
                  <a:srgbClr val="0000FF"/>
                </a:solidFill>
              </a:rPr>
              <a:t>RIP</a:t>
            </a:r>
          </a:p>
          <a:p>
            <a:r>
              <a:rPr lang="en-US" sz="2400" dirty="0"/>
              <a:t>John Lennon</a:t>
            </a:r>
            <a:r>
              <a:rPr lang="en-US" sz="2800" dirty="0"/>
              <a:t> </a:t>
            </a:r>
            <a:r>
              <a:rPr lang="en-US" sz="2000" dirty="0">
                <a:solidFill>
                  <a:srgbClr val="0000FF"/>
                </a:solidFill>
              </a:rPr>
              <a:t>shot outside Rosemary’s Baby building, CIA doorman</a:t>
            </a:r>
          </a:p>
          <a:p>
            <a:r>
              <a:rPr lang="en-US" sz="2400" dirty="0" smtClean="0"/>
              <a:t>Jimmy Page </a:t>
            </a:r>
            <a:r>
              <a:rPr lang="en-US" sz="2000" dirty="0" smtClean="0">
                <a:solidFill>
                  <a:srgbClr val="0000FF"/>
                </a:solidFill>
              </a:rPr>
              <a:t>bought </a:t>
            </a:r>
            <a:r>
              <a:rPr lang="en-US" sz="2000" dirty="0" err="1" smtClean="0">
                <a:solidFill>
                  <a:srgbClr val="0000FF"/>
                </a:solidFill>
              </a:rPr>
              <a:t>Boleskin</a:t>
            </a:r>
            <a:r>
              <a:rPr lang="en-US" sz="2000" dirty="0" smtClean="0">
                <a:solidFill>
                  <a:srgbClr val="0000FF"/>
                </a:solidFill>
              </a:rPr>
              <a:t> Castle, Crowley’s</a:t>
            </a:r>
          </a:p>
          <a:p>
            <a:r>
              <a:rPr lang="en-US" sz="2400" dirty="0" smtClean="0"/>
              <a:t>Jay-Z &amp; </a:t>
            </a:r>
            <a:r>
              <a:rPr lang="en-US" sz="2400" dirty="0" err="1" smtClean="0"/>
              <a:t>Beyonce</a:t>
            </a:r>
            <a:r>
              <a:rPr lang="en-US" sz="2400" dirty="0" smtClean="0"/>
              <a:t> </a:t>
            </a:r>
            <a:r>
              <a:rPr lang="en-US" sz="2000" dirty="0" smtClean="0">
                <a:solidFill>
                  <a:srgbClr val="0000FF"/>
                </a:solidFill>
              </a:rPr>
              <a:t>Illuminati, Roc-a-Feller; took over </a:t>
            </a:r>
            <a:r>
              <a:rPr lang="en-US" sz="2000" dirty="0" err="1" smtClean="0">
                <a:solidFill>
                  <a:srgbClr val="0000FF"/>
                </a:solidFill>
              </a:rPr>
              <a:t>Def</a:t>
            </a:r>
            <a:r>
              <a:rPr lang="en-US" sz="2000" dirty="0" smtClean="0">
                <a:solidFill>
                  <a:srgbClr val="0000FF"/>
                </a:solidFill>
              </a:rPr>
              <a:t> Jam from Russell Simmons</a:t>
            </a:r>
          </a:p>
          <a:p>
            <a:r>
              <a:rPr lang="en-US" sz="2400" dirty="0" err="1" smtClean="0"/>
              <a:t>Rihanna</a:t>
            </a:r>
            <a:endParaRPr lang="en-US" sz="2400" dirty="0"/>
          </a:p>
          <a:p>
            <a:r>
              <a:rPr lang="en-US" sz="2400" dirty="0"/>
              <a:t>Paul </a:t>
            </a:r>
            <a:r>
              <a:rPr lang="en-US" sz="2400" dirty="0" smtClean="0"/>
              <a:t>McCartney </a:t>
            </a:r>
            <a:r>
              <a:rPr lang="en-US" sz="2000" dirty="0" smtClean="0">
                <a:solidFill>
                  <a:srgbClr val="0000FF"/>
                </a:solidFill>
              </a:rPr>
              <a:t>Paul is Dead conspiracy, forensic evidence on face, ears, height, and voice print; clues</a:t>
            </a:r>
            <a:r>
              <a:rPr lang="en-US" sz="2400" dirty="0" smtClean="0"/>
              <a:t> </a:t>
            </a:r>
            <a:endParaRPr lang="en-US" sz="2400" dirty="0"/>
          </a:p>
          <a:p>
            <a:r>
              <a:rPr lang="en-US" sz="2400" dirty="0" err="1"/>
              <a:t>Kanye</a:t>
            </a:r>
            <a:r>
              <a:rPr lang="en-US" sz="2400" dirty="0"/>
              <a:t> West</a:t>
            </a:r>
          </a:p>
          <a:p>
            <a:r>
              <a:rPr lang="en-US" sz="2400" dirty="0"/>
              <a:t>Madonna</a:t>
            </a:r>
          </a:p>
          <a:p>
            <a:r>
              <a:rPr lang="en-US" sz="2400" dirty="0">
                <a:solidFill>
                  <a:srgbClr val="2F2B20"/>
                </a:solidFill>
              </a:rPr>
              <a:t>Mick</a:t>
            </a:r>
            <a:r>
              <a:rPr lang="en-US" sz="2400" dirty="0"/>
              <a:t> </a:t>
            </a:r>
            <a:r>
              <a:rPr lang="en-US" sz="2400" dirty="0" err="1"/>
              <a:t>Jagger</a:t>
            </a:r>
            <a:r>
              <a:rPr lang="en-US" sz="2400" dirty="0"/>
              <a:t> </a:t>
            </a:r>
            <a:r>
              <a:rPr lang="en-US" sz="2000" dirty="0">
                <a:solidFill>
                  <a:srgbClr val="0000FF"/>
                </a:solidFill>
              </a:rPr>
              <a:t>London School of Economics</a:t>
            </a:r>
          </a:p>
          <a:p>
            <a:r>
              <a:rPr lang="en-US" sz="2400" dirty="0" smtClean="0"/>
              <a:t>David Bowie </a:t>
            </a:r>
            <a:r>
              <a:rPr lang="en-US" sz="2000" dirty="0" smtClean="0">
                <a:solidFill>
                  <a:srgbClr val="0000FF"/>
                </a:solidFill>
              </a:rPr>
              <a:t>ritualized death &amp; album launch; </a:t>
            </a:r>
            <a:r>
              <a:rPr lang="en-US" sz="2000" dirty="0" err="1" smtClean="0">
                <a:solidFill>
                  <a:srgbClr val="0000FF"/>
                </a:solidFill>
              </a:rPr>
              <a:t>Tavistock</a:t>
            </a:r>
            <a:endParaRPr lang="en-US" sz="2000" dirty="0" smtClean="0">
              <a:solidFill>
                <a:srgbClr val="0000FF"/>
              </a:solidFill>
            </a:endParaRPr>
          </a:p>
          <a:p>
            <a:r>
              <a:rPr lang="en-US" sz="2400" dirty="0" smtClean="0"/>
              <a:t>Sting</a:t>
            </a:r>
            <a:r>
              <a:rPr lang="en-US" dirty="0" smtClean="0"/>
              <a:t> </a:t>
            </a:r>
            <a:r>
              <a:rPr lang="en-US" sz="2000" dirty="0" smtClean="0">
                <a:solidFill>
                  <a:srgbClr val="0000FF"/>
                </a:solidFill>
              </a:rPr>
              <a:t>Burner</a:t>
            </a:r>
          </a:p>
          <a:p>
            <a:r>
              <a:rPr lang="en-US" sz="2400" dirty="0" smtClean="0"/>
              <a:t>Russell Brand</a:t>
            </a:r>
          </a:p>
          <a:p>
            <a:r>
              <a:rPr lang="en-US" sz="2400" dirty="0" smtClean="0"/>
              <a:t>Daryl Hall</a:t>
            </a:r>
          </a:p>
          <a:p>
            <a:r>
              <a:rPr lang="en-US" sz="2400" dirty="0" smtClean="0"/>
              <a:t>Johnny Cash</a:t>
            </a:r>
          </a:p>
          <a:p>
            <a:r>
              <a:rPr lang="en-US" sz="2400" dirty="0" err="1" smtClean="0"/>
              <a:t>Ozzy</a:t>
            </a:r>
            <a:r>
              <a:rPr lang="en-US" sz="2400" dirty="0" smtClean="0"/>
              <a:t> </a:t>
            </a:r>
            <a:r>
              <a:rPr lang="en-US" sz="2400" dirty="0" err="1" smtClean="0"/>
              <a:t>Osbourne</a:t>
            </a:r>
            <a:endParaRPr lang="en-US" sz="2400" dirty="0" smtClean="0"/>
          </a:p>
          <a:p>
            <a:r>
              <a:rPr lang="en-US" sz="2400" dirty="0" smtClean="0"/>
              <a:t>Jim Morrison</a:t>
            </a:r>
          </a:p>
          <a:p>
            <a:r>
              <a:rPr lang="en-US" sz="2400" dirty="0" smtClean="0"/>
              <a:t>Timothy Leary</a:t>
            </a:r>
          </a:p>
          <a:p>
            <a:r>
              <a:rPr lang="en-US" sz="2400" dirty="0" smtClean="0"/>
              <a:t>Stanley Kubrick</a:t>
            </a:r>
          </a:p>
          <a:p>
            <a:r>
              <a:rPr lang="en-US" sz="2400" dirty="0" smtClean="0"/>
              <a:t>George Lucas</a:t>
            </a:r>
          </a:p>
          <a:p>
            <a:r>
              <a:rPr lang="en-US" sz="2400" dirty="0" smtClean="0"/>
              <a:t>Marilyn Manson</a:t>
            </a:r>
          </a:p>
          <a:p>
            <a:r>
              <a:rPr lang="en-US" sz="2400" dirty="0" smtClean="0"/>
              <a:t>Iron Maiden</a:t>
            </a:r>
          </a:p>
          <a:p>
            <a:r>
              <a:rPr lang="en-US" sz="2400" dirty="0"/>
              <a:t>Tool</a:t>
            </a:r>
          </a:p>
          <a:p>
            <a:r>
              <a:rPr lang="en-US" sz="2400" dirty="0" smtClean="0"/>
              <a:t>Chris Martin</a:t>
            </a:r>
          </a:p>
          <a:p>
            <a:r>
              <a:rPr lang="en-US" sz="2400" dirty="0" smtClean="0"/>
              <a:t>James Franco </a:t>
            </a:r>
            <a:r>
              <a:rPr lang="en-US" sz="2000" dirty="0" smtClean="0">
                <a:solidFill>
                  <a:srgbClr val="0000FF"/>
                </a:solidFill>
              </a:rPr>
              <a:t>Burner</a:t>
            </a:r>
          </a:p>
          <a:p>
            <a:r>
              <a:rPr lang="en-US" sz="2400" dirty="0" smtClean="0"/>
              <a:t>Kenneth Anger</a:t>
            </a:r>
          </a:p>
          <a:p>
            <a:r>
              <a:rPr lang="en-US" sz="2400" dirty="0" smtClean="0"/>
              <a:t>John </a:t>
            </a:r>
            <a:r>
              <a:rPr lang="en-US" sz="2400" dirty="0" err="1" smtClean="0"/>
              <a:t>Carradine</a:t>
            </a:r>
            <a:endParaRPr lang="en-US" sz="2400" dirty="0" smtClean="0"/>
          </a:p>
          <a:p>
            <a:r>
              <a:rPr lang="en-US" sz="2400" dirty="0" smtClean="0"/>
              <a:t>Alan Moore </a:t>
            </a:r>
            <a:r>
              <a:rPr lang="en-US" sz="2000" dirty="0" smtClean="0">
                <a:solidFill>
                  <a:srgbClr val="0000FF"/>
                </a:solidFill>
              </a:rPr>
              <a:t>V for Vendetta, Watchmen, From Hell</a:t>
            </a:r>
          </a:p>
          <a:p>
            <a:r>
              <a:rPr lang="en-US" sz="2400" dirty="0" smtClean="0"/>
              <a:t>Grant Morrison </a:t>
            </a:r>
            <a:r>
              <a:rPr lang="en-US" sz="2000" dirty="0" smtClean="0">
                <a:solidFill>
                  <a:srgbClr val="0000FF"/>
                </a:solidFill>
              </a:rPr>
              <a:t>Batman, Superman, X-Men, Fantastic Four, The Invisibles</a:t>
            </a:r>
          </a:p>
          <a:p>
            <a:r>
              <a:rPr lang="en-US" sz="2400" dirty="0" err="1" smtClean="0"/>
              <a:t>Wachowskis</a:t>
            </a:r>
            <a:r>
              <a:rPr lang="en-US" sz="2400" dirty="0" smtClean="0"/>
              <a:t> – Andy, Lana </a:t>
            </a:r>
            <a:r>
              <a:rPr lang="en-US" sz="2000" dirty="0" smtClean="0">
                <a:solidFill>
                  <a:srgbClr val="0000FF"/>
                </a:solidFill>
              </a:rPr>
              <a:t>The Matrix trilogy</a:t>
            </a:r>
          </a:p>
          <a:p>
            <a:r>
              <a:rPr lang="en-US" sz="2400" dirty="0" smtClean="0"/>
              <a:t>John </a:t>
            </a:r>
            <a:r>
              <a:rPr lang="en-US" sz="2400" dirty="0" err="1" smtClean="0"/>
              <a:t>Frusciante</a:t>
            </a:r>
            <a:r>
              <a:rPr lang="en-US" sz="2400" dirty="0" smtClean="0"/>
              <a:t> </a:t>
            </a:r>
            <a:r>
              <a:rPr lang="en-US" sz="2000" dirty="0" smtClean="0">
                <a:solidFill>
                  <a:srgbClr val="0000FF"/>
                </a:solidFill>
              </a:rPr>
              <a:t>Red Hot </a:t>
            </a:r>
            <a:r>
              <a:rPr lang="en-US" sz="2000" dirty="0" err="1" smtClean="0">
                <a:solidFill>
                  <a:srgbClr val="0000FF"/>
                </a:solidFill>
              </a:rPr>
              <a:t>Chilli</a:t>
            </a:r>
            <a:r>
              <a:rPr lang="en-US" sz="2000" dirty="0" smtClean="0">
                <a:solidFill>
                  <a:srgbClr val="0000FF"/>
                </a:solidFill>
              </a:rPr>
              <a:t> Peppers</a:t>
            </a:r>
          </a:p>
          <a:p>
            <a:r>
              <a:rPr lang="en-US" sz="2400" dirty="0" smtClean="0"/>
              <a:t>Adam Lambert </a:t>
            </a:r>
            <a:r>
              <a:rPr lang="en-US" sz="2000" dirty="0" smtClean="0">
                <a:solidFill>
                  <a:srgbClr val="0000FF"/>
                </a:solidFill>
              </a:rPr>
              <a:t>Burner</a:t>
            </a:r>
          </a:p>
          <a:p>
            <a:endParaRPr lang="en-US" dirty="0" smtClean="0"/>
          </a:p>
          <a:p>
            <a:endParaRPr lang="en-US" dirty="0"/>
          </a:p>
        </p:txBody>
      </p:sp>
      <p:sp>
        <p:nvSpPr>
          <p:cNvPr id="4" name="Rectangle 3"/>
          <p:cNvSpPr/>
          <p:nvPr/>
        </p:nvSpPr>
        <p:spPr>
          <a:xfrm>
            <a:off x="3048000" y="6642556"/>
            <a:ext cx="4572000" cy="215444"/>
          </a:xfrm>
          <a:prstGeom prst="rect">
            <a:avLst/>
          </a:prstGeom>
        </p:spPr>
        <p:txBody>
          <a:bodyPr>
            <a:spAutoFit/>
          </a:bodyPr>
          <a:lstStyle/>
          <a:p>
            <a:r>
              <a:rPr lang="en-US" sz="800" dirty="0"/>
              <a:t>Source: </a:t>
            </a:r>
            <a:r>
              <a:rPr lang="en-US" sz="800" dirty="0" err="1" smtClean="0"/>
              <a:t>ranker.com</a:t>
            </a:r>
            <a:endParaRPr lang="en-US" sz="800" dirty="0"/>
          </a:p>
        </p:txBody>
      </p:sp>
      <p:pic>
        <p:nvPicPr>
          <p:cNvPr id="6" name="Picture 5" descr="Screenshot 2016-07-13 13.52.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733" y="2403098"/>
            <a:ext cx="4504267" cy="4305146"/>
          </a:xfrm>
          <a:prstGeom prst="rect">
            <a:avLst/>
          </a:prstGeom>
        </p:spPr>
      </p:pic>
      <p:sp>
        <p:nvSpPr>
          <p:cNvPr id="7" name="Rectangle 6"/>
          <p:cNvSpPr/>
          <p:nvPr/>
        </p:nvSpPr>
        <p:spPr>
          <a:xfrm>
            <a:off x="7620000" y="6676421"/>
            <a:ext cx="4572000" cy="215444"/>
          </a:xfrm>
          <a:prstGeom prst="rect">
            <a:avLst/>
          </a:prstGeom>
        </p:spPr>
        <p:txBody>
          <a:bodyPr>
            <a:spAutoFit/>
          </a:bodyPr>
          <a:lstStyle/>
          <a:p>
            <a:r>
              <a:rPr lang="en-US" sz="800" dirty="0"/>
              <a:t>Source: </a:t>
            </a:r>
            <a:r>
              <a:rPr lang="en-US" sz="800" dirty="0" err="1" smtClean="0"/>
              <a:t>statista</a:t>
            </a:r>
            <a:endParaRPr lang="en-US" sz="800" dirty="0"/>
          </a:p>
        </p:txBody>
      </p:sp>
      <p:pic>
        <p:nvPicPr>
          <p:cNvPr id="8" name="Picture 7"/>
          <p:cNvPicPr>
            <a:picLocks noChangeAspect="1"/>
          </p:cNvPicPr>
          <p:nvPr/>
        </p:nvPicPr>
        <p:blipFill rotWithShape="1">
          <a:blip r:embed="rId4"/>
          <a:srcRect l="13743" t="8357" r="13637" b="8293"/>
          <a:stretch/>
        </p:blipFill>
        <p:spPr>
          <a:xfrm>
            <a:off x="7700990" y="1"/>
            <a:ext cx="1439450" cy="2403098"/>
          </a:xfrm>
          <a:prstGeom prst="rect">
            <a:avLst/>
          </a:prstGeom>
        </p:spPr>
      </p:pic>
      <p:pic>
        <p:nvPicPr>
          <p:cNvPr id="9" name="Picture 8"/>
          <p:cNvPicPr>
            <a:picLocks noChangeAspect="1"/>
          </p:cNvPicPr>
          <p:nvPr/>
        </p:nvPicPr>
        <p:blipFill>
          <a:blip r:embed="rId5"/>
          <a:stretch>
            <a:fillRect/>
          </a:stretch>
        </p:blipFill>
        <p:spPr>
          <a:xfrm>
            <a:off x="5156200" y="0"/>
            <a:ext cx="2463800" cy="1388687"/>
          </a:xfrm>
          <a:prstGeom prst="rect">
            <a:avLst/>
          </a:prstGeom>
        </p:spPr>
      </p:pic>
    </p:spTree>
    <p:extLst>
      <p:ext uri="{BB962C8B-B14F-4D97-AF65-F5344CB8AC3E}">
        <p14:creationId xmlns:p14="http://schemas.microsoft.com/office/powerpoint/2010/main" val="41885721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742"/>
            <a:ext cx="7620000" cy="654560"/>
          </a:xfrm>
        </p:spPr>
        <p:txBody>
          <a:bodyPr/>
          <a:lstStyle/>
          <a:p>
            <a:r>
              <a:rPr lang="en-US" sz="4400" dirty="0"/>
              <a:t>Black </a:t>
            </a:r>
            <a:r>
              <a:rPr lang="en-US" sz="4400" dirty="0" err="1"/>
              <a:t>Magick</a:t>
            </a:r>
            <a:r>
              <a:rPr lang="en-US" sz="4400" dirty="0"/>
              <a:t> on the Internet</a:t>
            </a:r>
          </a:p>
        </p:txBody>
      </p:sp>
      <p:sp>
        <p:nvSpPr>
          <p:cNvPr id="3" name="Content Placeholder 2"/>
          <p:cNvSpPr>
            <a:spLocks noGrp="1"/>
          </p:cNvSpPr>
          <p:nvPr>
            <p:ph idx="1"/>
          </p:nvPr>
        </p:nvSpPr>
        <p:spPr>
          <a:xfrm>
            <a:off x="-171685" y="570832"/>
            <a:ext cx="8425128" cy="6567126"/>
          </a:xfrm>
        </p:spPr>
        <p:txBody>
          <a:bodyPr>
            <a:normAutofit fontScale="70000" lnSpcReduction="20000"/>
          </a:bodyPr>
          <a:lstStyle/>
          <a:p>
            <a:r>
              <a:rPr lang="en-US" sz="2300" dirty="0"/>
              <a:t>Apple I: $666 </a:t>
            </a:r>
            <a:r>
              <a:rPr lang="en-US" sz="1700" dirty="0">
                <a:solidFill>
                  <a:srgbClr val="0000FF"/>
                </a:solidFill>
              </a:rPr>
              <a:t>bite links it to fall of Man, the serpent</a:t>
            </a:r>
          </a:p>
          <a:p>
            <a:r>
              <a:rPr lang="en-US" sz="2300" dirty="0"/>
              <a:t>Charles Babbage </a:t>
            </a:r>
            <a:r>
              <a:rPr lang="en-US" sz="1700" dirty="0">
                <a:solidFill>
                  <a:srgbClr val="0000FF"/>
                </a:solidFill>
              </a:rPr>
              <a:t>summoned Devil in a </a:t>
            </a:r>
            <a:r>
              <a:rPr lang="en-US" sz="1700" dirty="0" smtClean="0">
                <a:solidFill>
                  <a:srgbClr val="0000FF"/>
                </a:solidFill>
              </a:rPr>
              <a:t>pentagram; Satanic Mills</a:t>
            </a:r>
            <a:endParaRPr lang="en-US" sz="1700" dirty="0">
              <a:solidFill>
                <a:srgbClr val="0000FF"/>
              </a:solidFill>
            </a:endParaRPr>
          </a:p>
          <a:p>
            <a:r>
              <a:rPr lang="en-US" sz="2300" dirty="0"/>
              <a:t>Norbert Wiener and the Golem</a:t>
            </a:r>
          </a:p>
          <a:p>
            <a:r>
              <a:rPr lang="en-US" sz="2300" dirty="0"/>
              <a:t>SUBMIT</a:t>
            </a:r>
          </a:p>
          <a:p>
            <a:r>
              <a:rPr lang="en-US" sz="2300" dirty="0"/>
              <a:t>CONTROL</a:t>
            </a:r>
          </a:p>
          <a:p>
            <a:r>
              <a:rPr lang="en-US" sz="2300" dirty="0"/>
              <a:t>Mouse</a:t>
            </a:r>
            <a:r>
              <a:rPr lang="en-US" dirty="0" smtClean="0"/>
              <a:t> </a:t>
            </a:r>
            <a:r>
              <a:rPr lang="en-US" sz="1700" dirty="0">
                <a:solidFill>
                  <a:srgbClr val="0000FF"/>
                </a:solidFill>
              </a:rPr>
              <a:t>meek, sub-human, lab rat</a:t>
            </a:r>
          </a:p>
          <a:p>
            <a:r>
              <a:rPr lang="en-US" sz="2300" dirty="0"/>
              <a:t>Hack, Slash</a:t>
            </a:r>
          </a:p>
          <a:p>
            <a:r>
              <a:rPr lang="en-US" sz="2300" dirty="0"/>
              <a:t>Hit </a:t>
            </a:r>
            <a:r>
              <a:rPr lang="en-US" sz="1700" dirty="0">
                <a:solidFill>
                  <a:srgbClr val="0000FF"/>
                </a:solidFill>
              </a:rPr>
              <a:t>Keys</a:t>
            </a:r>
            <a:r>
              <a:rPr lang="en-US" sz="2300" dirty="0"/>
              <a:t>, Punch </a:t>
            </a:r>
            <a:r>
              <a:rPr lang="en-US" sz="1700" dirty="0">
                <a:solidFill>
                  <a:srgbClr val="0000FF"/>
                </a:solidFill>
              </a:rPr>
              <a:t>cards</a:t>
            </a:r>
          </a:p>
          <a:p>
            <a:r>
              <a:rPr lang="en-US" sz="2300" dirty="0"/>
              <a:t>LOL</a:t>
            </a:r>
            <a:r>
              <a:rPr lang="en-US" dirty="0" smtClean="0"/>
              <a:t> = Lucifer Our Lord</a:t>
            </a:r>
          </a:p>
          <a:p>
            <a:r>
              <a:rPr lang="en-US" sz="2300" dirty="0"/>
              <a:t>Trolls, Daemons</a:t>
            </a:r>
          </a:p>
          <a:p>
            <a:r>
              <a:rPr lang="en-US" sz="2300" dirty="0"/>
              <a:t>WWW = v v, v v, v v </a:t>
            </a:r>
            <a:r>
              <a:rPr lang="en-US" sz="1700" dirty="0" err="1">
                <a:solidFill>
                  <a:srgbClr val="0000FF"/>
                </a:solidFill>
              </a:rPr>
              <a:t>Sabbateans</a:t>
            </a:r>
            <a:r>
              <a:rPr lang="en-US" sz="1700" dirty="0">
                <a:solidFill>
                  <a:srgbClr val="0000FF"/>
                </a:solidFill>
              </a:rPr>
              <a:t>; </a:t>
            </a:r>
            <a:r>
              <a:rPr lang="en-US" sz="1700" dirty="0" err="1">
                <a:solidFill>
                  <a:srgbClr val="0000FF"/>
                </a:solidFill>
              </a:rPr>
              <a:t>Vav</a:t>
            </a:r>
            <a:r>
              <a:rPr lang="en-US" sz="1700" dirty="0">
                <a:solidFill>
                  <a:srgbClr val="0000FF"/>
                </a:solidFill>
              </a:rPr>
              <a:t>/</a:t>
            </a:r>
            <a:r>
              <a:rPr lang="en-US" sz="1700" dirty="0" smtClean="0">
                <a:solidFill>
                  <a:srgbClr val="0000FF"/>
                </a:solidFill>
              </a:rPr>
              <a:t>Nail; 6 </a:t>
            </a:r>
            <a:endParaRPr lang="en-US" sz="1700" dirty="0">
              <a:solidFill>
                <a:srgbClr val="0000FF"/>
              </a:solidFill>
            </a:endParaRPr>
          </a:p>
          <a:p>
            <a:r>
              <a:rPr lang="en-US" sz="2300" dirty="0" err="1"/>
              <a:t>DEMONstration</a:t>
            </a:r>
            <a:endParaRPr lang="en-US" sz="2300" dirty="0"/>
          </a:p>
          <a:p>
            <a:r>
              <a:rPr lang="en-US" sz="2300" dirty="0"/>
              <a:t>Gateway</a:t>
            </a:r>
          </a:p>
          <a:p>
            <a:r>
              <a:rPr lang="en-US" sz="2300" dirty="0"/>
              <a:t>Avatar</a:t>
            </a:r>
            <a:r>
              <a:rPr lang="en-US" dirty="0" smtClean="0"/>
              <a:t> </a:t>
            </a:r>
            <a:r>
              <a:rPr lang="en-US" sz="1700" dirty="0">
                <a:solidFill>
                  <a:srgbClr val="0000FF"/>
                </a:solidFill>
              </a:rPr>
              <a:t>god incarnating in material form as animal or mythical creature</a:t>
            </a:r>
          </a:p>
          <a:p>
            <a:r>
              <a:rPr lang="en-US" sz="2300" dirty="0"/>
              <a:t>Mirror</a:t>
            </a:r>
            <a:r>
              <a:rPr lang="en-US" dirty="0" smtClean="0"/>
              <a:t> </a:t>
            </a:r>
            <a:r>
              <a:rPr lang="en-US" sz="1700" dirty="0">
                <a:solidFill>
                  <a:srgbClr val="0000FF"/>
                </a:solidFill>
              </a:rPr>
              <a:t>occult concept</a:t>
            </a:r>
          </a:p>
          <a:p>
            <a:r>
              <a:rPr lang="en-US" sz="2300" dirty="0"/>
              <a:t>Image  </a:t>
            </a:r>
            <a:r>
              <a:rPr lang="en-US" sz="1700" dirty="0" err="1">
                <a:solidFill>
                  <a:srgbClr val="0000FF"/>
                </a:solidFill>
              </a:rPr>
              <a:t>i</a:t>
            </a:r>
            <a:r>
              <a:rPr lang="en-US" sz="1700" dirty="0">
                <a:solidFill>
                  <a:srgbClr val="0000FF"/>
                </a:solidFill>
              </a:rPr>
              <a:t>-Mage</a:t>
            </a:r>
            <a:r>
              <a:rPr lang="en-US" sz="2300" dirty="0">
                <a:solidFill>
                  <a:srgbClr val="0000FF"/>
                </a:solidFill>
              </a:rPr>
              <a:t>, </a:t>
            </a:r>
            <a:r>
              <a:rPr lang="en-US" sz="2300" dirty="0" err="1"/>
              <a:t>FaceBook</a:t>
            </a:r>
            <a:r>
              <a:rPr lang="en-US" sz="1600" dirty="0"/>
              <a:t> </a:t>
            </a:r>
            <a:r>
              <a:rPr lang="en-US" sz="1700" dirty="0">
                <a:solidFill>
                  <a:srgbClr val="0000FF"/>
                </a:solidFill>
              </a:rPr>
              <a:t>“</a:t>
            </a:r>
            <a:r>
              <a:rPr lang="en-US" sz="1700" dirty="0" err="1">
                <a:solidFill>
                  <a:srgbClr val="0000FF"/>
                </a:solidFill>
              </a:rPr>
              <a:t>fae</a:t>
            </a:r>
            <a:r>
              <a:rPr lang="en-US" sz="1700" dirty="0">
                <a:solidFill>
                  <a:srgbClr val="0000FF"/>
                </a:solidFill>
              </a:rPr>
              <a:t> spook”</a:t>
            </a:r>
            <a:r>
              <a:rPr lang="en-US" sz="1600" dirty="0">
                <a:solidFill>
                  <a:srgbClr val="3366FF"/>
                </a:solidFill>
              </a:rPr>
              <a:t>, </a:t>
            </a:r>
            <a:r>
              <a:rPr lang="en-US" sz="2300" dirty="0"/>
              <a:t>Delete</a:t>
            </a:r>
            <a:r>
              <a:rPr lang="en-US" sz="1600" dirty="0"/>
              <a:t> </a:t>
            </a:r>
            <a:r>
              <a:rPr lang="en-US" sz="1800" dirty="0">
                <a:solidFill>
                  <a:srgbClr val="0000FF"/>
                </a:solidFill>
              </a:rPr>
              <a:t>“</a:t>
            </a:r>
            <a:r>
              <a:rPr lang="en-US" sz="1700" dirty="0" err="1">
                <a:solidFill>
                  <a:srgbClr val="0000FF"/>
                </a:solidFill>
              </a:rPr>
              <a:t>d’elite</a:t>
            </a:r>
            <a:r>
              <a:rPr lang="en-US" sz="1700" dirty="0">
                <a:solidFill>
                  <a:srgbClr val="0000FF"/>
                </a:solidFill>
              </a:rPr>
              <a:t>”</a:t>
            </a:r>
          </a:p>
          <a:p>
            <a:r>
              <a:rPr lang="en-US" sz="2300" dirty="0"/>
              <a:t>Terminal </a:t>
            </a:r>
            <a:r>
              <a:rPr lang="en-US" sz="1700" dirty="0">
                <a:solidFill>
                  <a:srgbClr val="0000FF"/>
                </a:solidFill>
              </a:rPr>
              <a:t>death</a:t>
            </a:r>
          </a:p>
          <a:p>
            <a:r>
              <a:rPr lang="en-US" sz="2300" dirty="0"/>
              <a:t>The “Net”</a:t>
            </a:r>
            <a:r>
              <a:rPr lang="en-US" dirty="0" smtClean="0"/>
              <a:t>  </a:t>
            </a:r>
            <a:r>
              <a:rPr lang="en-US" sz="1700" dirty="0">
                <a:solidFill>
                  <a:srgbClr val="0000FF"/>
                </a:solidFill>
              </a:rPr>
              <a:t>capturing, trawling</a:t>
            </a:r>
          </a:p>
          <a:p>
            <a:r>
              <a:rPr lang="en-US" sz="2300" dirty="0"/>
              <a:t>The “Web</a:t>
            </a:r>
            <a:r>
              <a:rPr lang="en-US" dirty="0" smtClean="0"/>
              <a:t>”  </a:t>
            </a:r>
            <a:r>
              <a:rPr lang="en-US" sz="1700" dirty="0">
                <a:solidFill>
                  <a:srgbClr val="0000FF"/>
                </a:solidFill>
              </a:rPr>
              <a:t>stickiness</a:t>
            </a:r>
          </a:p>
          <a:p>
            <a:r>
              <a:rPr lang="en-US" sz="2300" dirty="0"/>
              <a:t>Spiders, crawlers</a:t>
            </a:r>
          </a:p>
          <a:p>
            <a:r>
              <a:rPr lang="en-US" dirty="0" smtClean="0"/>
              <a:t># Hash tag </a:t>
            </a:r>
            <a:r>
              <a:rPr lang="en-US" sz="1700" dirty="0" err="1" smtClean="0">
                <a:solidFill>
                  <a:srgbClr val="0000FF"/>
                </a:solidFill>
              </a:rPr>
              <a:t>octothorpe</a:t>
            </a:r>
            <a:r>
              <a:rPr lang="en-US" sz="1700" dirty="0" smtClean="0">
                <a:solidFill>
                  <a:srgbClr val="0000FF"/>
                </a:solidFill>
              </a:rPr>
              <a:t>; military stripes</a:t>
            </a:r>
            <a:r>
              <a:rPr lang="en-US" sz="1700" dirty="0">
                <a:solidFill>
                  <a:srgbClr val="0000FF"/>
                </a:solidFill>
              </a:rPr>
              <a:t>; </a:t>
            </a:r>
            <a:r>
              <a:rPr lang="en-US" sz="1700" dirty="0" err="1">
                <a:solidFill>
                  <a:srgbClr val="0000FF"/>
                </a:solidFill>
              </a:rPr>
              <a:t>hashashins</a:t>
            </a:r>
            <a:r>
              <a:rPr lang="en-US" sz="1700" dirty="0">
                <a:solidFill>
                  <a:srgbClr val="0000FF"/>
                </a:solidFill>
              </a:rPr>
              <a:t>; Bell Labs; checkmate</a:t>
            </a:r>
          </a:p>
          <a:p>
            <a:r>
              <a:rPr lang="en-US" sz="2100" dirty="0"/>
              <a:t>@</a:t>
            </a:r>
            <a:r>
              <a:rPr lang="en-US" sz="1400" dirty="0"/>
              <a:t> </a:t>
            </a:r>
            <a:r>
              <a:rPr lang="en-US" sz="1400" dirty="0" smtClean="0"/>
              <a:t> </a:t>
            </a:r>
            <a:r>
              <a:rPr lang="en-US" sz="1700" dirty="0">
                <a:solidFill>
                  <a:srgbClr val="0000FF"/>
                </a:solidFill>
              </a:rPr>
              <a:t>All Seeing Eye, sacred </a:t>
            </a:r>
            <a:r>
              <a:rPr lang="en-US" sz="1700" dirty="0" smtClean="0">
                <a:solidFill>
                  <a:srgbClr val="0000FF"/>
                </a:solidFill>
              </a:rPr>
              <a:t>spiral </a:t>
            </a:r>
            <a:r>
              <a:rPr lang="en-US" sz="1700" dirty="0">
                <a:solidFill>
                  <a:srgbClr val="0000FF"/>
                </a:solidFill>
              </a:rPr>
              <a:t>amphora</a:t>
            </a:r>
          </a:p>
          <a:p>
            <a:r>
              <a:rPr lang="en-US" sz="2100" dirty="0" smtClean="0"/>
              <a:t>Enter</a:t>
            </a:r>
            <a:r>
              <a:rPr lang="en-US" dirty="0" smtClean="0"/>
              <a:t> </a:t>
            </a:r>
            <a:r>
              <a:rPr lang="en-US" sz="1700" dirty="0">
                <a:solidFill>
                  <a:srgbClr val="0000FF"/>
                </a:solidFill>
              </a:rPr>
              <a:t>enter into agreement; enter Plato’s </a:t>
            </a:r>
            <a:r>
              <a:rPr lang="en-US" sz="1700" dirty="0" smtClean="0">
                <a:solidFill>
                  <a:srgbClr val="0000FF"/>
                </a:solidFill>
              </a:rPr>
              <a:t>cave; “inter” (dead)</a:t>
            </a:r>
            <a:endParaRPr lang="en-US" sz="1700" dirty="0">
              <a:solidFill>
                <a:srgbClr val="0000FF"/>
              </a:solidFill>
            </a:endParaRPr>
          </a:p>
          <a:p>
            <a:r>
              <a:rPr lang="en-US" dirty="0" smtClean="0"/>
              <a:t>CANCEL </a:t>
            </a:r>
            <a:r>
              <a:rPr lang="en-US" sz="1700" dirty="0">
                <a:solidFill>
                  <a:srgbClr val="0000FF"/>
                </a:solidFill>
              </a:rPr>
              <a:t>cancer, cancer cell; can sell your soul</a:t>
            </a:r>
          </a:p>
          <a:p>
            <a:r>
              <a:rPr lang="en-US" sz="2300" dirty="0"/>
              <a:t>Return</a:t>
            </a:r>
            <a:r>
              <a:rPr lang="en-US" dirty="0" smtClean="0"/>
              <a:t> </a:t>
            </a:r>
            <a:r>
              <a:rPr lang="en-US" sz="1700" dirty="0">
                <a:solidFill>
                  <a:srgbClr val="0000FF"/>
                </a:solidFill>
              </a:rPr>
              <a:t>it belongs to someone else</a:t>
            </a:r>
          </a:p>
          <a:p>
            <a:r>
              <a:rPr lang="en-US" sz="2300" dirty="0" smtClean="0"/>
              <a:t>Screen</a:t>
            </a:r>
            <a:r>
              <a:rPr lang="en-US" dirty="0" smtClean="0"/>
              <a:t> </a:t>
            </a:r>
            <a:r>
              <a:rPr lang="en-US" sz="1700" dirty="0">
                <a:solidFill>
                  <a:srgbClr val="0000FF"/>
                </a:solidFill>
              </a:rPr>
              <a:t>obscures what’s behind it</a:t>
            </a:r>
          </a:p>
          <a:p>
            <a:endParaRPr lang="en-US" sz="1700" dirty="0">
              <a:solidFill>
                <a:srgbClr val="3366FF"/>
              </a:solidFill>
            </a:endParaRPr>
          </a:p>
          <a:p>
            <a:endParaRPr lang="en-US" sz="1400" dirty="0"/>
          </a:p>
        </p:txBody>
      </p:sp>
      <p:pic>
        <p:nvPicPr>
          <p:cNvPr id="6" name="Picture 5"/>
          <p:cNvPicPr>
            <a:picLocks noChangeAspect="1"/>
          </p:cNvPicPr>
          <p:nvPr/>
        </p:nvPicPr>
        <p:blipFill>
          <a:blip r:embed="rId3"/>
          <a:stretch>
            <a:fillRect/>
          </a:stretch>
        </p:blipFill>
        <p:spPr>
          <a:xfrm>
            <a:off x="6078318" y="4476054"/>
            <a:ext cx="3060020" cy="2381948"/>
          </a:xfrm>
          <a:prstGeom prst="rect">
            <a:avLst/>
          </a:prstGeom>
        </p:spPr>
      </p:pic>
      <p:pic>
        <p:nvPicPr>
          <p:cNvPr id="10" name="Picture 9"/>
          <p:cNvPicPr>
            <a:picLocks noChangeAspect="1"/>
          </p:cNvPicPr>
          <p:nvPr/>
        </p:nvPicPr>
        <p:blipFill>
          <a:blip r:embed="rId4"/>
          <a:stretch>
            <a:fillRect/>
          </a:stretch>
        </p:blipFill>
        <p:spPr>
          <a:xfrm>
            <a:off x="4986083" y="4640329"/>
            <a:ext cx="1092237" cy="916114"/>
          </a:xfrm>
          <a:prstGeom prst="rect">
            <a:avLst/>
          </a:prstGeom>
        </p:spPr>
      </p:pic>
      <p:pic>
        <p:nvPicPr>
          <p:cNvPr id="12" name="Picture 11"/>
          <p:cNvPicPr>
            <a:picLocks noChangeAspect="1"/>
          </p:cNvPicPr>
          <p:nvPr/>
        </p:nvPicPr>
        <p:blipFill>
          <a:blip r:embed="rId5"/>
          <a:stretch>
            <a:fillRect/>
          </a:stretch>
        </p:blipFill>
        <p:spPr>
          <a:xfrm>
            <a:off x="4432814" y="5926484"/>
            <a:ext cx="373708" cy="373708"/>
          </a:xfrm>
          <a:prstGeom prst="rect">
            <a:avLst/>
          </a:prstGeom>
        </p:spPr>
      </p:pic>
      <p:pic>
        <p:nvPicPr>
          <p:cNvPr id="4" name="Picture 3"/>
          <p:cNvPicPr>
            <a:picLocks noChangeAspect="1"/>
          </p:cNvPicPr>
          <p:nvPr/>
        </p:nvPicPr>
        <p:blipFill>
          <a:blip r:embed="rId6"/>
          <a:stretch>
            <a:fillRect/>
          </a:stretch>
        </p:blipFill>
        <p:spPr>
          <a:xfrm>
            <a:off x="6078319" y="3271722"/>
            <a:ext cx="3065683" cy="1368609"/>
          </a:xfrm>
          <a:prstGeom prst="rect">
            <a:avLst/>
          </a:prstGeom>
        </p:spPr>
      </p:pic>
      <p:pic>
        <p:nvPicPr>
          <p:cNvPr id="5" name="Picture 4" descr="apple-1-66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9636" y="590427"/>
            <a:ext cx="2484365" cy="2794000"/>
          </a:xfrm>
          <a:prstGeom prst="rect">
            <a:avLst/>
          </a:prstGeom>
        </p:spPr>
      </p:pic>
      <p:pic>
        <p:nvPicPr>
          <p:cNvPr id="14" name="Picture 13"/>
          <p:cNvPicPr>
            <a:picLocks noChangeAspect="1"/>
          </p:cNvPicPr>
          <p:nvPr/>
        </p:nvPicPr>
        <p:blipFill>
          <a:blip r:embed="rId8"/>
          <a:stretch>
            <a:fillRect/>
          </a:stretch>
        </p:blipFill>
        <p:spPr>
          <a:xfrm>
            <a:off x="3534176" y="1099294"/>
            <a:ext cx="1376890" cy="2172426"/>
          </a:xfrm>
          <a:prstGeom prst="rect">
            <a:avLst/>
          </a:prstGeom>
        </p:spPr>
      </p:pic>
      <p:pic>
        <p:nvPicPr>
          <p:cNvPr id="8" name="Picture 7"/>
          <p:cNvPicPr>
            <a:picLocks noChangeAspect="1"/>
          </p:cNvPicPr>
          <p:nvPr/>
        </p:nvPicPr>
        <p:blipFill>
          <a:blip r:embed="rId9"/>
          <a:stretch>
            <a:fillRect/>
          </a:stretch>
        </p:blipFill>
        <p:spPr>
          <a:xfrm>
            <a:off x="4482858" y="1099294"/>
            <a:ext cx="2176779" cy="2172426"/>
          </a:xfrm>
          <a:prstGeom prst="rect">
            <a:avLst/>
          </a:prstGeom>
        </p:spPr>
      </p:pic>
      <p:pic>
        <p:nvPicPr>
          <p:cNvPr id="7" name="Picture 6"/>
          <p:cNvPicPr>
            <a:picLocks noChangeAspect="1"/>
          </p:cNvPicPr>
          <p:nvPr/>
        </p:nvPicPr>
        <p:blipFill>
          <a:blip r:embed="rId10"/>
          <a:stretch>
            <a:fillRect/>
          </a:stretch>
        </p:blipFill>
        <p:spPr>
          <a:xfrm>
            <a:off x="4986083" y="3008607"/>
            <a:ext cx="1092237" cy="1631722"/>
          </a:xfrm>
          <a:prstGeom prst="rect">
            <a:avLst/>
          </a:prstGeom>
        </p:spPr>
      </p:pic>
      <p:pic>
        <p:nvPicPr>
          <p:cNvPr id="15" name="Picture 14"/>
          <p:cNvPicPr>
            <a:picLocks noChangeAspect="1"/>
          </p:cNvPicPr>
          <p:nvPr/>
        </p:nvPicPr>
        <p:blipFill>
          <a:blip r:embed="rId11"/>
          <a:stretch>
            <a:fillRect/>
          </a:stretch>
        </p:blipFill>
        <p:spPr>
          <a:xfrm>
            <a:off x="6653973" y="-58919"/>
            <a:ext cx="2484365" cy="677876"/>
          </a:xfrm>
          <a:prstGeom prst="rect">
            <a:avLst/>
          </a:prstGeom>
        </p:spPr>
      </p:pic>
      <p:pic>
        <p:nvPicPr>
          <p:cNvPr id="17" name="Picture 16" descr="AppleLogoHiddenAlien.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72289" y="539417"/>
            <a:ext cx="1006031" cy="553317"/>
          </a:xfrm>
          <a:prstGeom prst="rect">
            <a:avLst/>
          </a:prstGeom>
        </p:spPr>
      </p:pic>
      <p:pic>
        <p:nvPicPr>
          <p:cNvPr id="16" name="Picture 15"/>
          <p:cNvPicPr>
            <a:picLocks noChangeAspect="1"/>
          </p:cNvPicPr>
          <p:nvPr/>
        </p:nvPicPr>
        <p:blipFill>
          <a:blip r:embed="rId13"/>
          <a:stretch>
            <a:fillRect/>
          </a:stretch>
        </p:blipFill>
        <p:spPr>
          <a:xfrm>
            <a:off x="2968037" y="6408602"/>
            <a:ext cx="1344353" cy="449398"/>
          </a:xfrm>
          <a:prstGeom prst="rect">
            <a:avLst/>
          </a:prstGeom>
        </p:spPr>
      </p:pic>
      <p:pic>
        <p:nvPicPr>
          <p:cNvPr id="11" name="Picture 10"/>
          <p:cNvPicPr>
            <a:picLocks noChangeAspect="1"/>
          </p:cNvPicPr>
          <p:nvPr/>
        </p:nvPicPr>
        <p:blipFill>
          <a:blip r:embed="rId14"/>
          <a:stretch>
            <a:fillRect/>
          </a:stretch>
        </p:blipFill>
        <p:spPr>
          <a:xfrm>
            <a:off x="4986081" y="5556443"/>
            <a:ext cx="1067879" cy="603885"/>
          </a:xfrm>
          <a:prstGeom prst="rect">
            <a:avLst/>
          </a:prstGeom>
        </p:spPr>
      </p:pic>
      <p:pic>
        <p:nvPicPr>
          <p:cNvPr id="13" name="Picture 12"/>
          <p:cNvPicPr>
            <a:picLocks noChangeAspect="1"/>
          </p:cNvPicPr>
          <p:nvPr/>
        </p:nvPicPr>
        <p:blipFill>
          <a:blip r:embed="rId15"/>
          <a:stretch>
            <a:fillRect/>
          </a:stretch>
        </p:blipFill>
        <p:spPr>
          <a:xfrm>
            <a:off x="4432814" y="6406877"/>
            <a:ext cx="1695600" cy="451123"/>
          </a:xfrm>
          <a:prstGeom prst="rect">
            <a:avLst/>
          </a:prstGeom>
        </p:spPr>
      </p:pic>
      <p:pic>
        <p:nvPicPr>
          <p:cNvPr id="18" name="Picture 17"/>
          <p:cNvPicPr>
            <a:picLocks noChangeAspect="1"/>
          </p:cNvPicPr>
          <p:nvPr/>
        </p:nvPicPr>
        <p:blipFill>
          <a:blip r:embed="rId16"/>
          <a:stretch>
            <a:fillRect/>
          </a:stretch>
        </p:blipFill>
        <p:spPr>
          <a:xfrm>
            <a:off x="4149717" y="3994813"/>
            <a:ext cx="836364" cy="1561630"/>
          </a:xfrm>
          <a:prstGeom prst="rect">
            <a:avLst/>
          </a:prstGeom>
        </p:spPr>
      </p:pic>
      <p:sp>
        <p:nvSpPr>
          <p:cNvPr id="9" name="TextBox 8"/>
          <p:cNvSpPr txBox="1"/>
          <p:nvPr/>
        </p:nvSpPr>
        <p:spPr>
          <a:xfrm>
            <a:off x="4149717" y="3286416"/>
            <a:ext cx="1451905" cy="383240"/>
          </a:xfrm>
          <a:prstGeom prst="rect">
            <a:avLst/>
          </a:prstGeom>
          <a:noFill/>
        </p:spPr>
        <p:txBody>
          <a:bodyPr wrap="square" rtlCol="0">
            <a:spAutoFit/>
          </a:bodyPr>
          <a:lstStyle/>
          <a:p>
            <a:r>
              <a:rPr lang="en-US" dirty="0" smtClean="0">
                <a:latin typeface="Bauhaus 93"/>
                <a:cs typeface="Bauhaus 93"/>
              </a:rPr>
              <a:t>.</a:t>
            </a:r>
            <a:r>
              <a:rPr lang="en-US" dirty="0" err="1" smtClean="0">
                <a:latin typeface="Bauhaus 93"/>
                <a:cs typeface="Bauhaus 93"/>
              </a:rPr>
              <a:t>ORG</a:t>
            </a:r>
            <a:r>
              <a:rPr lang="en-US" dirty="0" err="1" smtClean="0">
                <a:solidFill>
                  <a:srgbClr val="0000FF"/>
                </a:solidFill>
                <a:latin typeface="Bauhaus 93"/>
                <a:cs typeface="Bauhaus 93"/>
              </a:rPr>
              <a:t>y</a:t>
            </a:r>
            <a:endParaRPr lang="en-US" dirty="0">
              <a:solidFill>
                <a:srgbClr val="0000FF"/>
              </a:solidFill>
              <a:latin typeface="Bauhaus 93"/>
              <a:cs typeface="Bauhaus 93"/>
            </a:endParaRPr>
          </a:p>
        </p:txBody>
      </p:sp>
    </p:spTree>
    <p:extLst>
      <p:ext uri="{BB962C8B-B14F-4D97-AF65-F5344CB8AC3E}">
        <p14:creationId xmlns:p14="http://schemas.microsoft.com/office/powerpoint/2010/main" val="29845327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3" y="-14446"/>
            <a:ext cx="7620000" cy="943644"/>
          </a:xfrm>
        </p:spPr>
        <p:txBody>
          <a:bodyPr/>
          <a:lstStyle/>
          <a:p>
            <a:r>
              <a:rPr lang="en-US" dirty="0" smtClean="0"/>
              <a:t>Lt Col </a:t>
            </a:r>
            <a:r>
              <a:rPr lang="en-US" dirty="0" err="1" smtClean="0"/>
              <a:t>Dr</a:t>
            </a:r>
            <a:r>
              <a:rPr lang="en-US" dirty="0" smtClean="0"/>
              <a:t> Michael Aquino</a:t>
            </a:r>
            <a:endParaRPr lang="en-US" dirty="0"/>
          </a:p>
        </p:txBody>
      </p:sp>
      <p:pic>
        <p:nvPicPr>
          <p:cNvPr id="7" name="Picture 6" descr="Screenshot 2015-12-18 11.50.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 y="1128554"/>
            <a:ext cx="7485062" cy="5440362"/>
          </a:xfrm>
          <a:prstGeom prst="rect">
            <a:avLst/>
          </a:prstGeom>
        </p:spPr>
      </p:pic>
      <p:pic>
        <p:nvPicPr>
          <p:cNvPr id="8" name="Picture 7" descr="Screenshot 2015-12-18 12.06.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564" y="-14444"/>
            <a:ext cx="1772435" cy="864389"/>
          </a:xfrm>
          <a:prstGeom prst="rect">
            <a:avLst/>
          </a:prstGeom>
        </p:spPr>
      </p:pic>
      <p:cxnSp>
        <p:nvCxnSpPr>
          <p:cNvPr id="10" name="Straight Connector 9"/>
          <p:cNvCxnSpPr/>
          <p:nvPr/>
        </p:nvCxnSpPr>
        <p:spPr>
          <a:xfrm flipV="1">
            <a:off x="2109614" y="4900083"/>
            <a:ext cx="2995083" cy="10584"/>
          </a:xfrm>
          <a:prstGeom prst="line">
            <a:avLst/>
          </a:prstGeom>
          <a:ln w="254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5"/>
          <a:stretch>
            <a:fillRect/>
          </a:stretch>
        </p:blipFill>
        <p:spPr>
          <a:xfrm>
            <a:off x="7371567" y="3048189"/>
            <a:ext cx="1772435" cy="996996"/>
          </a:xfrm>
          <a:prstGeom prst="rect">
            <a:avLst/>
          </a:prstGeom>
        </p:spPr>
      </p:pic>
      <p:sp>
        <p:nvSpPr>
          <p:cNvPr id="3" name="TextBox 2"/>
          <p:cNvSpPr txBox="1"/>
          <p:nvPr/>
        </p:nvSpPr>
        <p:spPr>
          <a:xfrm>
            <a:off x="6627008" y="6645586"/>
            <a:ext cx="1896174" cy="215421"/>
          </a:xfrm>
          <a:prstGeom prst="rect">
            <a:avLst/>
          </a:prstGeom>
          <a:noFill/>
        </p:spPr>
        <p:txBody>
          <a:bodyPr wrap="none" lIns="91416" tIns="45709" rIns="91416" bIns="45709" rtlCol="0">
            <a:spAutoFit/>
          </a:bodyPr>
          <a:lstStyle/>
          <a:p>
            <a:r>
              <a:rPr lang="en-US" sz="800" dirty="0"/>
              <a:t>Images: The Lip TV, </a:t>
            </a:r>
            <a:r>
              <a:rPr lang="en-US" sz="800" dirty="0" err="1"/>
              <a:t>Buzzsaw</a:t>
            </a:r>
            <a:r>
              <a:rPr lang="en-US" sz="800" dirty="0"/>
              <a:t> via YouTube</a:t>
            </a:r>
          </a:p>
        </p:txBody>
      </p:sp>
      <p:cxnSp>
        <p:nvCxnSpPr>
          <p:cNvPr id="9" name="Straight Connector 8"/>
          <p:cNvCxnSpPr/>
          <p:nvPr/>
        </p:nvCxnSpPr>
        <p:spPr>
          <a:xfrm>
            <a:off x="6504711" y="4479808"/>
            <a:ext cx="423334" cy="0"/>
          </a:xfrm>
          <a:prstGeom prst="line">
            <a:avLst/>
          </a:prstGeom>
          <a:ln w="254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857037" y="5899150"/>
            <a:ext cx="2378428" cy="10584"/>
          </a:xfrm>
          <a:prstGeom prst="line">
            <a:avLst/>
          </a:prstGeom>
          <a:ln w="254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17205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136182</TotalTime>
  <Words>6284</Words>
  <Application>Microsoft Macintosh PowerPoint</Application>
  <PresentationFormat>On-screen Show (4:3)</PresentationFormat>
  <Paragraphs>709</Paragraphs>
  <Slides>22</Slides>
  <Notes>20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Adjacency</vt:lpstr>
      <vt:lpstr>PowerPoint Presentation</vt:lpstr>
      <vt:lpstr>Part 3  Satan’s Birthday Party</vt:lpstr>
      <vt:lpstr>Definitions</vt:lpstr>
      <vt:lpstr>Journey of a Satanist from observation to acceptance</vt:lpstr>
      <vt:lpstr>Evolution of Modern Satanism</vt:lpstr>
      <vt:lpstr>Sold Their Soul to Rock &amp; Roll</vt:lpstr>
      <vt:lpstr>OTO Celebrities</vt:lpstr>
      <vt:lpstr>Black Magick on the Internet</vt:lpstr>
      <vt:lpstr>Lt Col Dr Michael Aquino</vt:lpstr>
      <vt:lpstr>Lt Col Michael Aquino</vt:lpstr>
      <vt:lpstr>PowerPoint Presentation</vt:lpstr>
      <vt:lpstr>Highly Decorated</vt:lpstr>
      <vt:lpstr>Passing the Satanic Baton</vt:lpstr>
      <vt:lpstr>The Temple of Set</vt:lpstr>
      <vt:lpstr>Selfless Sacrifice for Self-Is-God</vt:lpstr>
      <vt:lpstr>MindWar THE  PSYCHOLOGY OF VICTORY </vt:lpstr>
      <vt:lpstr>Temple of Set and A.I.</vt:lpstr>
      <vt:lpstr>PowerPoint Presentation</vt:lpstr>
      <vt:lpstr>Church of Satan &amp; Transhumanism</vt:lpstr>
      <vt:lpstr>Church of Satan Master Plan</vt:lpstr>
      <vt:lpstr>Pleasure Domes and Androids</vt:lpstr>
      <vt:lpstr>Who Is Really Running The Propaganda Show?</vt:lpstr>
    </vt:vector>
  </TitlesOfParts>
  <Manager/>
  <Company>eko Global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Burners.me presents</dc:title>
  <dc:subject/>
  <dc:creator>Steve Outtrim</dc:creator>
  <cp:keywords/>
  <dc:description/>
  <cp:lastModifiedBy>Steve Outtrim</cp:lastModifiedBy>
  <cp:revision>2244</cp:revision>
  <cp:lastPrinted>2016-04-14T17:05:20Z</cp:lastPrinted>
  <dcterms:created xsi:type="dcterms:W3CDTF">2015-08-06T05:17:29Z</dcterms:created>
  <dcterms:modified xsi:type="dcterms:W3CDTF">2016-07-17T20:19:13Z</dcterms:modified>
  <cp:category/>
</cp:coreProperties>
</file>